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image86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256" r:id="rId2"/>
    <p:sldId id="314" r:id="rId3"/>
    <p:sldId id="306" r:id="rId4"/>
    <p:sldId id="277" r:id="rId5"/>
    <p:sldId id="278" r:id="rId6"/>
    <p:sldId id="266" r:id="rId7"/>
    <p:sldId id="309" r:id="rId8"/>
    <p:sldId id="307" r:id="rId9"/>
    <p:sldId id="265" r:id="rId10"/>
    <p:sldId id="272" r:id="rId11"/>
    <p:sldId id="273" r:id="rId12"/>
    <p:sldId id="276" r:id="rId13"/>
    <p:sldId id="308" r:id="rId14"/>
    <p:sldId id="313" r:id="rId15"/>
    <p:sldId id="270" r:id="rId16"/>
    <p:sldId id="312" r:id="rId17"/>
    <p:sldId id="274" r:id="rId18"/>
    <p:sldId id="311" r:id="rId19"/>
    <p:sldId id="259" r:id="rId20"/>
    <p:sldId id="324" r:id="rId21"/>
    <p:sldId id="315" r:id="rId22"/>
    <p:sldId id="316" r:id="rId23"/>
    <p:sldId id="284" r:id="rId24"/>
    <p:sldId id="317" r:id="rId25"/>
    <p:sldId id="288" r:id="rId26"/>
    <p:sldId id="290" r:id="rId27"/>
    <p:sldId id="291" r:id="rId28"/>
    <p:sldId id="292" r:id="rId29"/>
    <p:sldId id="293" r:id="rId30"/>
    <p:sldId id="304" r:id="rId31"/>
    <p:sldId id="305" r:id="rId32"/>
    <p:sldId id="300" r:id="rId33"/>
    <p:sldId id="301" r:id="rId34"/>
    <p:sldId id="298" r:id="rId35"/>
    <p:sldId id="299" r:id="rId36"/>
    <p:sldId id="283" r:id="rId37"/>
    <p:sldId id="295" r:id="rId38"/>
    <p:sldId id="286" r:id="rId39"/>
    <p:sldId id="319" r:id="rId40"/>
    <p:sldId id="321" r:id="rId41"/>
    <p:sldId id="322" r:id="rId42"/>
    <p:sldId id="323" r:id="rId43"/>
  </p:sldIdLst>
  <p:sldSz cx="12192000" cy="6858000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BCC6"/>
    <a:srgbClr val="1C3578"/>
    <a:srgbClr val="008BD2"/>
    <a:srgbClr val="D92419"/>
    <a:srgbClr val="D9241D"/>
    <a:srgbClr val="95C11F"/>
    <a:srgbClr val="D7241A"/>
    <a:srgbClr val="D9261C"/>
    <a:srgbClr val="008BD3"/>
    <a:srgbClr val="E306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DA064FEE-F52A-4A4E-BA77-55F8B5ADEE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400" cy="495765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E52FE7A6-96DA-486F-B12F-BB02808E739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2"/>
            <a:ext cx="2946400" cy="495765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r">
              <a:defRPr sz="1200"/>
            </a:lvl1pPr>
          </a:lstStyle>
          <a:p>
            <a:fld id="{D4218CC2-5EAF-4AD6-BF3A-0EF942FDB595}" type="datetimeFigureOut">
              <a:rPr lang="ru-RU" smtClean="0"/>
              <a:t>13.08.2019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2CDF38AF-AD3C-4FD9-9684-1D0D74481B9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8485"/>
            <a:ext cx="2946400" cy="495765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CBF3D9D2-B7FF-40D0-9244-E77AFCB6F83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378485"/>
            <a:ext cx="2946400" cy="495765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r">
              <a:defRPr sz="1200"/>
            </a:lvl1pPr>
          </a:lstStyle>
          <a:p>
            <a:fld id="{4346B13C-5BC9-457A-8F9E-8BDBF5C28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54091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2"/>
            <a:ext cx="2945659" cy="495427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8" y="2"/>
            <a:ext cx="2945659" cy="495427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r">
              <a:defRPr sz="1200"/>
            </a:lvl1pPr>
          </a:lstStyle>
          <a:p>
            <a:fld id="{DC325FB2-D484-4247-B74E-4B00B4BBFC19}" type="datetimeFigureOut">
              <a:rPr lang="ru-RU" smtClean="0"/>
              <a:t>13.08.2019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7" tIns="45714" rIns="91427" bIns="4571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27" tIns="45714" rIns="91427" bIns="4571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378825"/>
            <a:ext cx="2945659" cy="495426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8" y="9378825"/>
            <a:ext cx="2945659" cy="495426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r">
              <a:defRPr sz="1200"/>
            </a:lvl1pPr>
          </a:lstStyle>
          <a:p>
            <a:fld id="{5E982DFA-1476-4BE3-AC6A-9258616B61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921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7005D-3EF4-4FFC-AFB6-F9030040B871}" type="datetime1">
              <a:rPr lang="ru-RU" smtClean="0"/>
              <a:t>13.08.2019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A59A-3544-4F56-87B6-F5808291B2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19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46FF6-AD17-4A3E-93C9-29DD27398569}" type="datetime1">
              <a:rPr lang="ru-RU" smtClean="0"/>
              <a:t>13.08.2019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639549" y="6359525"/>
            <a:ext cx="466725" cy="365125"/>
          </a:xfrm>
        </p:spPr>
        <p:txBody>
          <a:bodyPr/>
          <a:lstStyle/>
          <a:p>
            <a:fld id="{51ACA59A-3544-4F56-87B6-F5808291B2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57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2B6DF-749D-44AA-A8E1-DD3B8D79BE39}" type="datetime1">
              <a:rPr lang="ru-RU" smtClean="0"/>
              <a:t>13.08.2019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A59A-3544-4F56-87B6-F5808291B2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962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5CF3C-E373-4BE2-B984-E3D06E38E093}" type="datetime1">
              <a:rPr lang="ru-RU" smtClean="0"/>
              <a:t>13.08.2019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A59A-3544-4F56-87B6-F5808291B2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078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D9AA9-50AB-4695-BD26-26C150AA563B}" type="datetime1">
              <a:rPr lang="ru-RU" smtClean="0"/>
              <a:t>13.08.2019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A59A-3544-4F56-87B6-F5808291B2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35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7F20-D147-4977-94B5-D426CC4191B6}" type="datetime1">
              <a:rPr lang="ru-RU" smtClean="0"/>
              <a:t>13.08.2019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A59A-3544-4F56-87B6-F5808291B2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96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9656C-3821-4916-BFA5-47EA17CDCF61}" type="datetime1">
              <a:rPr lang="ru-RU" smtClean="0"/>
              <a:t>13.08.2019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A59A-3544-4F56-87B6-F5808291B2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92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CBC72-F339-47BE-B7EE-AFF6A36C04BD}" type="datetime1">
              <a:rPr lang="ru-RU" smtClean="0"/>
              <a:t>13.08.2019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A59A-3544-4F56-87B6-F5808291B2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75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5BD57-6987-4D65-B907-1B42A312B096}" type="datetime1">
              <a:rPr lang="ru-RU" smtClean="0"/>
              <a:t>13.08.2019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A59A-3544-4F56-87B6-F5808291B2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808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23A6A-9CB7-4FA7-95BE-8E47E2C08677}" type="datetime1">
              <a:rPr lang="ru-RU" smtClean="0"/>
              <a:t>13.08.2019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A59A-3544-4F56-87B6-F5808291B2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309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95B34-C6DA-4DBB-89B9-4AB9631ECBBB}" type="datetime1">
              <a:rPr lang="ru-RU" smtClean="0"/>
              <a:t>13.08.2019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CA59A-3544-4F56-87B6-F5808291B2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774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ABC93-001F-47E5-B094-F471475E6BF0}" type="datetime1">
              <a:rPr lang="ru-RU" smtClean="0"/>
              <a:t>13.08.2019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CA59A-3544-4F56-87B6-F5808291B2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0029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9.png"/><Relationship Id="rId7" Type="http://schemas.openxmlformats.org/officeDocument/2006/relationships/image" Target="../media/image16.emf"/><Relationship Id="rId12" Type="http://schemas.openxmlformats.org/officeDocument/2006/relationships/image" Target="../media/image2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emf"/><Relationship Id="rId11" Type="http://schemas.openxmlformats.org/officeDocument/2006/relationships/image" Target="../media/image25.jpeg"/><Relationship Id="rId5" Type="http://schemas.openxmlformats.org/officeDocument/2006/relationships/image" Target="../media/image21.jpeg"/><Relationship Id="rId10" Type="http://schemas.openxmlformats.org/officeDocument/2006/relationships/image" Target="../media/image24.jpeg"/><Relationship Id="rId4" Type="http://schemas.openxmlformats.org/officeDocument/2006/relationships/image" Target="../media/image20.png"/><Relationship Id="rId9" Type="http://schemas.openxmlformats.org/officeDocument/2006/relationships/image" Target="../media/image23.jpeg"/><Relationship Id="rId1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gif"/><Relationship Id="rId18" Type="http://schemas.openxmlformats.org/officeDocument/2006/relationships/image" Target="../media/image46.jpeg"/><Relationship Id="rId3" Type="http://schemas.openxmlformats.org/officeDocument/2006/relationships/image" Target="../media/image31.png"/><Relationship Id="rId21" Type="http://schemas.openxmlformats.org/officeDocument/2006/relationships/image" Target="../media/image15.emf"/><Relationship Id="rId7" Type="http://schemas.openxmlformats.org/officeDocument/2006/relationships/image" Target="../media/image35.jpeg"/><Relationship Id="rId12" Type="http://schemas.openxmlformats.org/officeDocument/2006/relationships/image" Target="../media/image40.png"/><Relationship Id="rId17" Type="http://schemas.openxmlformats.org/officeDocument/2006/relationships/image" Target="../media/image45.jpeg"/><Relationship Id="rId2" Type="http://schemas.openxmlformats.org/officeDocument/2006/relationships/image" Target="../media/image28.png"/><Relationship Id="rId16" Type="http://schemas.openxmlformats.org/officeDocument/2006/relationships/image" Target="../media/image44.jpeg"/><Relationship Id="rId20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5" Type="http://schemas.openxmlformats.org/officeDocument/2006/relationships/image" Target="../media/image43.jpeg"/><Relationship Id="rId10" Type="http://schemas.openxmlformats.org/officeDocument/2006/relationships/image" Target="../media/image38.png"/><Relationship Id="rId19" Type="http://schemas.openxmlformats.org/officeDocument/2006/relationships/image" Target="../media/image47.jpeg"/><Relationship Id="rId4" Type="http://schemas.openxmlformats.org/officeDocument/2006/relationships/image" Target="../media/image32.pn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Relationship Id="rId22" Type="http://schemas.openxmlformats.org/officeDocument/2006/relationships/image" Target="../media/image16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Relationship Id="rId9" Type="http://schemas.openxmlformats.org/officeDocument/2006/relationships/image" Target="../media/image65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69.png"/><Relationship Id="rId4" Type="http://schemas.openxmlformats.org/officeDocument/2006/relationships/image" Target="../media/image7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0" y="2211"/>
            <a:ext cx="5617572" cy="653885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8660" y="2423726"/>
            <a:ext cx="6873244" cy="280574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1774" y="1719907"/>
            <a:ext cx="2768147" cy="1702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734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Овал 21">
            <a:extLst>
              <a:ext uri="{FF2B5EF4-FFF2-40B4-BE49-F238E27FC236}">
                <a16:creationId xmlns="" xmlns:a16="http://schemas.microsoft.com/office/drawing/2014/main" id="{CFA04ED0-80F8-44CA-B072-27C33D3B0DA5}"/>
              </a:ext>
            </a:extLst>
          </p:cNvPr>
          <p:cNvSpPr/>
          <p:nvPr/>
        </p:nvSpPr>
        <p:spPr>
          <a:xfrm>
            <a:off x="930275" y="3291682"/>
            <a:ext cx="1217613" cy="1217612"/>
          </a:xfrm>
          <a:prstGeom prst="ellipse">
            <a:avLst/>
          </a:prstGeom>
          <a:solidFill>
            <a:schemeClr val="bg1"/>
          </a:solidFill>
          <a:ln>
            <a:noFill/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Овал 22">
            <a:extLst>
              <a:ext uri="{FF2B5EF4-FFF2-40B4-BE49-F238E27FC236}">
                <a16:creationId xmlns="" xmlns:a16="http://schemas.microsoft.com/office/drawing/2014/main" id="{7108F54E-9D12-42D7-A644-EC2A93D5C9BB}"/>
              </a:ext>
            </a:extLst>
          </p:cNvPr>
          <p:cNvSpPr/>
          <p:nvPr/>
        </p:nvSpPr>
        <p:spPr>
          <a:xfrm>
            <a:off x="930275" y="1642269"/>
            <a:ext cx="1217613" cy="1217613"/>
          </a:xfrm>
          <a:prstGeom prst="ellipse">
            <a:avLst/>
          </a:prstGeom>
          <a:solidFill>
            <a:schemeClr val="bg1"/>
          </a:solidFill>
          <a:ln>
            <a:noFill/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4" name="Прямоугольник 1">
            <a:extLst>
              <a:ext uri="{FF2B5EF4-FFF2-40B4-BE49-F238E27FC236}">
                <a16:creationId xmlns="" xmlns:a16="http://schemas.microsoft.com/office/drawing/2014/main" id="{4358C182-CAB6-4A19-A4E0-BCB5627F4D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0363" y="1623219"/>
            <a:ext cx="85232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Проводится в рамках разработки и реализации </a:t>
            </a:r>
            <a:b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модели пилотного региона Стратегии </a:t>
            </a:r>
            <a:b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научно-технологического развития России</a:t>
            </a:r>
          </a:p>
        </p:txBody>
      </p:sp>
      <p:sp>
        <p:nvSpPr>
          <p:cNvPr id="25" name="Прямоугольник 1">
            <a:extLst>
              <a:ext uri="{FF2B5EF4-FFF2-40B4-BE49-F238E27FC236}">
                <a16:creationId xmlns="" xmlns:a16="http://schemas.microsoft.com/office/drawing/2014/main" id="{33C238F3-46CD-40BC-92B9-F819169B0B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0363" y="3024982"/>
            <a:ext cx="8485187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Tx/>
              <a:buNone/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Форум UNOVUS — полигон для отработки форматов совместной работы крупных компаний, университетов, научных организаций и технологического бизнеса по приоритетам СНТР и Цифровой экономики</a:t>
            </a:r>
          </a:p>
        </p:txBody>
      </p:sp>
      <p:sp>
        <p:nvSpPr>
          <p:cNvPr id="42" name="Прямоугольник 1">
            <a:extLst>
              <a:ext uri="{FF2B5EF4-FFF2-40B4-BE49-F238E27FC236}">
                <a16:creationId xmlns="" xmlns:a16="http://schemas.microsoft.com/office/drawing/2014/main" id="{435EB11C-D2F2-42B8-A9D8-C74010FC20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35288" y="4902994"/>
            <a:ext cx="7902575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Tx/>
              <a:buNone/>
            </a:pPr>
            <a:r>
              <a:rPr lang="ru-RU" altLang="ru-RU" sz="2400">
                <a:latin typeface="Arial" panose="020B0604020202020204" pitchFamily="34" charset="0"/>
                <a:cs typeface="Arial" panose="020B0604020202020204" pitchFamily="34" charset="0"/>
              </a:rPr>
              <a:t>Позиционирование региона как территории новых решений в развитии науки, технологий и цифровизации</a:t>
            </a:r>
          </a:p>
        </p:txBody>
      </p:sp>
      <p:sp>
        <p:nvSpPr>
          <p:cNvPr id="47" name="Овал 46">
            <a:extLst>
              <a:ext uri="{FF2B5EF4-FFF2-40B4-BE49-F238E27FC236}">
                <a16:creationId xmlns="" xmlns:a16="http://schemas.microsoft.com/office/drawing/2014/main" id="{587DF4B1-2F3D-4DBC-A9F7-E9F21C34C905}"/>
              </a:ext>
            </a:extLst>
          </p:cNvPr>
          <p:cNvSpPr/>
          <p:nvPr/>
        </p:nvSpPr>
        <p:spPr>
          <a:xfrm>
            <a:off x="930275" y="4837907"/>
            <a:ext cx="1217613" cy="1217612"/>
          </a:xfrm>
          <a:prstGeom prst="ellipse">
            <a:avLst/>
          </a:prstGeom>
          <a:solidFill>
            <a:schemeClr val="bg1"/>
          </a:solidFill>
          <a:ln>
            <a:noFill/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8" name="Прямоугольник 57">
            <a:extLst>
              <a:ext uri="{FF2B5EF4-FFF2-40B4-BE49-F238E27FC236}">
                <a16:creationId xmlns="" xmlns:a16="http://schemas.microsoft.com/office/drawing/2014/main" id="{7A3E7AFF-D786-4D81-9FC8-13441E0D2CBC}"/>
              </a:ext>
            </a:extLst>
          </p:cNvPr>
          <p:cNvSpPr/>
          <p:nvPr/>
        </p:nvSpPr>
        <p:spPr>
          <a:xfrm>
            <a:off x="2886076" y="351700"/>
            <a:ext cx="32099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rgbClr val="008BD2"/>
                </a:solidFill>
              </a:rPr>
              <a:t>КОНЦЕПЦИЯ</a:t>
            </a:r>
          </a:p>
        </p:txBody>
      </p:sp>
      <p:sp>
        <p:nvSpPr>
          <p:cNvPr id="60" name="Прямоугольник 59">
            <a:extLst>
              <a:ext uri="{FF2B5EF4-FFF2-40B4-BE49-F238E27FC236}">
                <a16:creationId xmlns="" xmlns:a16="http://schemas.microsoft.com/office/drawing/2014/main" id="{8B4FAD53-A2A1-4296-82B8-45B1E221A475}"/>
              </a:ext>
            </a:extLst>
          </p:cNvPr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1523"/>
            <a:r>
              <a:rPr lang="ru-RU" sz="2000" b="1" dirty="0">
                <a:solidFill>
                  <a:schemeClr val="bg1"/>
                </a:solidFill>
              </a:rPr>
              <a:t>2</a:t>
            </a:r>
          </a:p>
        </p:txBody>
      </p:sp>
      <p:pic>
        <p:nvPicPr>
          <p:cNvPr id="61" name="Picture 8" descr="ÐÐ°ÑÑÐ¸Ð½ÐºÐ¸ Ð¿Ð¾ Ð·Ð°Ð¿ÑÐ¾ÑÑ UNOVUS ÑÐ¾Ð¼ÑÐº">
            <a:extLst>
              <a:ext uri="{FF2B5EF4-FFF2-40B4-BE49-F238E27FC236}">
                <a16:creationId xmlns="" xmlns:a16="http://schemas.microsoft.com/office/drawing/2014/main" id="{35EE0A3D-E781-4AEC-9C24-EF154E400F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86" t="13036" r="42444" b="16787"/>
          <a:stretch/>
        </p:blipFill>
        <p:spPr bwMode="auto">
          <a:xfrm>
            <a:off x="1588" y="1088161"/>
            <a:ext cx="2541587" cy="5798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Овал 61">
            <a:extLst>
              <a:ext uri="{FF2B5EF4-FFF2-40B4-BE49-F238E27FC236}">
                <a16:creationId xmlns="" xmlns:a16="http://schemas.microsoft.com/office/drawing/2014/main" id="{F49072F0-B659-485E-B8D9-87680DBC370A}"/>
              </a:ext>
            </a:extLst>
          </p:cNvPr>
          <p:cNvSpPr/>
          <p:nvPr/>
        </p:nvSpPr>
        <p:spPr>
          <a:xfrm>
            <a:off x="654050" y="3379788"/>
            <a:ext cx="1217613" cy="1217612"/>
          </a:xfrm>
          <a:prstGeom prst="ellipse">
            <a:avLst/>
          </a:prstGeom>
          <a:solidFill>
            <a:schemeClr val="bg1"/>
          </a:solidFill>
          <a:ln>
            <a:noFill/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3" name="Овал 62">
            <a:extLst>
              <a:ext uri="{FF2B5EF4-FFF2-40B4-BE49-F238E27FC236}">
                <a16:creationId xmlns="" xmlns:a16="http://schemas.microsoft.com/office/drawing/2014/main" id="{52AE1E3C-A8EA-4C19-AA60-B108BB648826}"/>
              </a:ext>
            </a:extLst>
          </p:cNvPr>
          <p:cNvSpPr/>
          <p:nvPr/>
        </p:nvSpPr>
        <p:spPr>
          <a:xfrm>
            <a:off x="654050" y="1730375"/>
            <a:ext cx="1217613" cy="1217613"/>
          </a:xfrm>
          <a:prstGeom prst="ellipse">
            <a:avLst/>
          </a:prstGeom>
          <a:solidFill>
            <a:schemeClr val="bg1"/>
          </a:solidFill>
          <a:ln>
            <a:noFill/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4" name="Заголовок 1">
            <a:extLst>
              <a:ext uri="{FF2B5EF4-FFF2-40B4-BE49-F238E27FC236}">
                <a16:creationId xmlns="" xmlns:a16="http://schemas.microsoft.com/office/drawing/2014/main" id="{43ABC4A3-3BDE-4C5A-83F9-16B44971FFD7}"/>
              </a:ext>
            </a:extLst>
          </p:cNvPr>
          <p:cNvSpPr txBox="1">
            <a:spLocks/>
          </p:cNvSpPr>
          <p:nvPr/>
        </p:nvSpPr>
        <p:spPr bwMode="auto">
          <a:xfrm>
            <a:off x="896938" y="1568450"/>
            <a:ext cx="731837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Aft>
                <a:spcPts val="3000"/>
              </a:spcAft>
              <a:defRPr/>
            </a:pPr>
            <a:r>
              <a:rPr lang="ru-RU" sz="6000" b="1" cap="all" spc="130" dirty="0">
                <a:solidFill>
                  <a:srgbClr val="40BFC5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1</a:t>
            </a:r>
            <a:endParaRPr lang="ru-RU" sz="6000" dirty="0">
              <a:solidFill>
                <a:srgbClr val="40BFC5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65" name="Заголовок 1">
            <a:extLst>
              <a:ext uri="{FF2B5EF4-FFF2-40B4-BE49-F238E27FC236}">
                <a16:creationId xmlns="" xmlns:a16="http://schemas.microsoft.com/office/drawing/2014/main" id="{DE1D9878-3FC6-49D8-9FC7-FD81FED6C769}"/>
              </a:ext>
            </a:extLst>
          </p:cNvPr>
          <p:cNvSpPr txBox="1">
            <a:spLocks/>
          </p:cNvSpPr>
          <p:nvPr/>
        </p:nvSpPr>
        <p:spPr bwMode="auto">
          <a:xfrm>
            <a:off x="896938" y="3217863"/>
            <a:ext cx="731837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Aft>
                <a:spcPts val="3000"/>
              </a:spcAft>
              <a:defRPr/>
            </a:pPr>
            <a:r>
              <a:rPr lang="ru-RU" sz="6000" b="1" cap="all" spc="130" dirty="0">
                <a:solidFill>
                  <a:srgbClr val="40BFC5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2</a:t>
            </a:r>
            <a:endParaRPr lang="ru-RU" sz="6000" dirty="0">
              <a:solidFill>
                <a:srgbClr val="40BFC5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66" name="Овал 65">
            <a:extLst>
              <a:ext uri="{FF2B5EF4-FFF2-40B4-BE49-F238E27FC236}">
                <a16:creationId xmlns="" xmlns:a16="http://schemas.microsoft.com/office/drawing/2014/main" id="{71B6B5EE-D974-4A32-9951-9E11576520CD}"/>
              </a:ext>
            </a:extLst>
          </p:cNvPr>
          <p:cNvSpPr/>
          <p:nvPr/>
        </p:nvSpPr>
        <p:spPr>
          <a:xfrm>
            <a:off x="654050" y="4926013"/>
            <a:ext cx="1217613" cy="1217612"/>
          </a:xfrm>
          <a:prstGeom prst="ellipse">
            <a:avLst/>
          </a:prstGeom>
          <a:solidFill>
            <a:schemeClr val="bg1"/>
          </a:solidFill>
          <a:ln>
            <a:noFill/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7" name="Заголовок 1">
            <a:extLst>
              <a:ext uri="{FF2B5EF4-FFF2-40B4-BE49-F238E27FC236}">
                <a16:creationId xmlns="" xmlns:a16="http://schemas.microsoft.com/office/drawing/2014/main" id="{E8503387-5596-47C1-B5FB-5D347FFC1520}"/>
              </a:ext>
            </a:extLst>
          </p:cNvPr>
          <p:cNvSpPr txBox="1">
            <a:spLocks/>
          </p:cNvSpPr>
          <p:nvPr/>
        </p:nvSpPr>
        <p:spPr bwMode="auto">
          <a:xfrm>
            <a:off x="896938" y="4764088"/>
            <a:ext cx="731837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Aft>
                <a:spcPts val="3000"/>
              </a:spcAft>
              <a:defRPr/>
            </a:pPr>
            <a:r>
              <a:rPr lang="ru-RU" sz="6000" b="1" cap="all" spc="130" dirty="0">
                <a:solidFill>
                  <a:srgbClr val="40BFC5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3</a:t>
            </a:r>
            <a:endParaRPr lang="ru-RU" sz="6000" dirty="0">
              <a:solidFill>
                <a:srgbClr val="40BFC5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32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Рисунок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" y="1106498"/>
            <a:ext cx="5926548" cy="5742779"/>
          </a:xfrm>
          <a:prstGeom prst="rect">
            <a:avLst/>
          </a:prstGeom>
        </p:spPr>
      </p:pic>
      <p:sp>
        <p:nvSpPr>
          <p:cNvPr id="26" name="Прямоугольник 25"/>
          <p:cNvSpPr/>
          <p:nvPr/>
        </p:nvSpPr>
        <p:spPr>
          <a:xfrm>
            <a:off x="2790826" y="583278"/>
            <a:ext cx="60388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8BD2"/>
                </a:solidFill>
              </a:rPr>
              <a:t>СМЕНА ФОРМАТА</a:t>
            </a:r>
          </a:p>
        </p:txBody>
      </p:sp>
      <p:sp>
        <p:nvSpPr>
          <p:cNvPr id="27" name="Прямоугольник 1">
            <a:extLst>
              <a:ext uri="{FF2B5EF4-FFF2-40B4-BE49-F238E27FC236}">
                <a16:creationId xmlns="" xmlns:a16="http://schemas.microsoft.com/office/drawing/2014/main" id="{D074A1D2-C731-4A88-99F6-333E37AB44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838" y="1712081"/>
            <a:ext cx="3213629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ТРАДИЦИОННЫЙ </a:t>
            </a:r>
            <a:r>
              <a:rPr lang="en-US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US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</a:b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«ДИСКУССИОННЫЙ»</a:t>
            </a:r>
            <a:endParaRPr lang="en-US" altLang="ru-RU" sz="2400" b="1" dirty="0">
              <a:solidFill>
                <a:srgbClr val="1C3578"/>
              </a:solidFill>
              <a:latin typeface="+mn-lt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ФОРМАТ</a:t>
            </a:r>
            <a:endParaRPr lang="ru-RU" altLang="ru-RU" sz="2400" dirty="0">
              <a:solidFill>
                <a:srgbClr val="1C3578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1">
            <a:extLst>
              <a:ext uri="{FF2B5EF4-FFF2-40B4-BE49-F238E27FC236}">
                <a16:creationId xmlns="" xmlns:a16="http://schemas.microsoft.com/office/drawing/2014/main" id="{D471AC25-E038-44A8-9BAA-36D75BA32A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3025" y="5433387"/>
            <a:ext cx="250031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Font typeface="Arial" panose="020B0604020202020204" pitchFamily="34" charset="0"/>
              <a:buNone/>
            </a:pPr>
            <a:r>
              <a:rPr lang="ru-RU" altLang="ru-RU" sz="1800" dirty="0">
                <a:latin typeface="+mn-lt"/>
                <a:cs typeface="Arial" panose="020B0604020202020204" pitchFamily="34" charset="0"/>
              </a:rPr>
              <a:t>Официальные</a:t>
            </a:r>
            <a:br>
              <a:rPr lang="ru-RU" altLang="ru-RU" sz="1800" dirty="0">
                <a:latin typeface="+mn-lt"/>
                <a:cs typeface="Arial" panose="020B0604020202020204" pitchFamily="34" charset="0"/>
              </a:rPr>
            </a:br>
            <a:r>
              <a:rPr lang="ru-RU" altLang="ru-RU" sz="1800" dirty="0">
                <a:latin typeface="+mn-lt"/>
                <a:cs typeface="Arial" panose="020B0604020202020204" pitchFamily="34" charset="0"/>
              </a:rPr>
              <a:t>резолюции</a:t>
            </a:r>
          </a:p>
        </p:txBody>
      </p:sp>
      <p:sp>
        <p:nvSpPr>
          <p:cNvPr id="29" name="Прямоугольник 1">
            <a:extLst>
              <a:ext uri="{FF2B5EF4-FFF2-40B4-BE49-F238E27FC236}">
                <a16:creationId xmlns="" xmlns:a16="http://schemas.microsoft.com/office/drawing/2014/main" id="{A3C2F00F-DC54-4E90-939B-E34A63CD47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9360" y="1509713"/>
            <a:ext cx="32549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ФОРМАТ</a:t>
            </a:r>
            <a:r>
              <a:rPr lang="ru-RU" altLang="ru-RU" sz="2400" b="1" u="sng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ru-RU" altLang="ru-RU" sz="2400" b="1" u="sng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</a:br>
            <a:r>
              <a:rPr lang="ru-RU" altLang="ru-RU" sz="2400" b="1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СОВМЕСТНОЙ</a:t>
            </a:r>
            <a:endParaRPr lang="en-US" altLang="ru-RU" sz="2400" b="1" dirty="0">
              <a:solidFill>
                <a:srgbClr val="47BCC6"/>
              </a:solidFill>
              <a:latin typeface="+mn-lt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РАБОТЫ</a:t>
            </a:r>
          </a:p>
        </p:txBody>
      </p:sp>
      <p:sp>
        <p:nvSpPr>
          <p:cNvPr id="30" name="Прямоугольник 1">
            <a:extLst>
              <a:ext uri="{FF2B5EF4-FFF2-40B4-BE49-F238E27FC236}">
                <a16:creationId xmlns="" xmlns:a16="http://schemas.microsoft.com/office/drawing/2014/main" id="{B3238DC4-BC28-474E-93D3-E3083CE4E9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9189" y="3718778"/>
            <a:ext cx="544962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1800" b="1" dirty="0">
                <a:solidFill>
                  <a:srgbClr val="40BFC5"/>
                </a:solidFill>
                <a:latin typeface="+mn-lt"/>
                <a:cs typeface="Arial" panose="020B0604020202020204" pitchFamily="34" charset="0"/>
              </a:rPr>
              <a:t>Совместная работа </a:t>
            </a:r>
            <a:r>
              <a:rPr lang="ru-RU" altLang="ru-RU" sz="1800" dirty="0">
                <a:latin typeface="+mn-lt"/>
                <a:cs typeface="Arial" panose="020B0604020202020204" pitchFamily="34" charset="0"/>
              </a:rPr>
              <a:t>представителей</a:t>
            </a:r>
            <a:r>
              <a:rPr lang="ru-RU" altLang="ru-RU" sz="1800" b="1" dirty="0">
                <a:solidFill>
                  <a:srgbClr val="40BFC5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ru-RU" altLang="ru-RU" sz="1800" dirty="0">
                <a:latin typeface="+mn-lt"/>
                <a:cs typeface="Arial" panose="020B0604020202020204" pitchFamily="34" charset="0"/>
              </a:rPr>
              <a:t>крупных компаний, университетов, научных организаций, </a:t>
            </a:r>
            <a:r>
              <a:rPr lang="en-US" altLang="ru-RU" sz="1800" dirty="0">
                <a:latin typeface="+mn-lt"/>
                <a:cs typeface="Arial" panose="020B0604020202020204" pitchFamily="34" charset="0"/>
              </a:rPr>
              <a:t/>
            </a:r>
            <a:br>
              <a:rPr lang="en-US" altLang="ru-RU" sz="1800" dirty="0">
                <a:latin typeface="+mn-lt"/>
                <a:cs typeface="Arial" panose="020B0604020202020204" pitchFamily="34" charset="0"/>
              </a:rPr>
            </a:br>
            <a:r>
              <a:rPr lang="ru-RU" altLang="ru-RU" sz="1800" dirty="0">
                <a:latin typeface="+mn-lt"/>
                <a:cs typeface="Arial" panose="020B0604020202020204" pitchFamily="34" charset="0"/>
              </a:rPr>
              <a:t>малого и среднего бизнеса</a:t>
            </a:r>
          </a:p>
        </p:txBody>
      </p:sp>
      <p:sp>
        <p:nvSpPr>
          <p:cNvPr id="31" name="Прямоугольник 1">
            <a:extLst>
              <a:ext uri="{FF2B5EF4-FFF2-40B4-BE49-F238E27FC236}">
                <a16:creationId xmlns="" xmlns:a16="http://schemas.microsoft.com/office/drawing/2014/main" id="{421BA09F-BA04-494D-A01D-E5BF2C30BD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9188" y="4915962"/>
            <a:ext cx="430662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1800" b="1" dirty="0">
                <a:solidFill>
                  <a:srgbClr val="40BFC5"/>
                </a:solidFill>
                <a:latin typeface="+mn-lt"/>
                <a:cs typeface="Arial" panose="020B0604020202020204" pitchFamily="34" charset="0"/>
              </a:rPr>
              <a:t>Конкретные решения</a:t>
            </a:r>
            <a:r>
              <a:rPr lang="ru-RU" altLang="ru-RU" sz="1800" dirty="0">
                <a:latin typeface="+mn-lt"/>
                <a:cs typeface="Arial" panose="020B0604020202020204" pitchFamily="34" charset="0"/>
              </a:rPr>
              <a:t/>
            </a:r>
            <a:br>
              <a:rPr lang="ru-RU" altLang="ru-RU" sz="1800" dirty="0">
                <a:latin typeface="+mn-lt"/>
                <a:cs typeface="Arial" panose="020B0604020202020204" pitchFamily="34" charset="0"/>
              </a:rPr>
            </a:br>
            <a:r>
              <a:rPr lang="ru-RU" altLang="ru-RU" sz="1800" dirty="0">
                <a:latin typeface="+mn-lt"/>
                <a:cs typeface="Arial" panose="020B0604020202020204" pitchFamily="34" charset="0"/>
              </a:rPr>
              <a:t>для региона и ведущих компаний, планирование дальнейшего взаимодействия и пилотных проектов</a:t>
            </a:r>
          </a:p>
        </p:txBody>
      </p:sp>
      <p:sp>
        <p:nvSpPr>
          <p:cNvPr id="32" name="Прямоугольник 23">
            <a:extLst>
              <a:ext uri="{FF2B5EF4-FFF2-40B4-BE49-F238E27FC236}">
                <a16:creationId xmlns="" xmlns:a16="http://schemas.microsoft.com/office/drawing/2014/main" id="{7556D545-4A71-4FF4-8D4A-CDCE79C492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9188" y="2790091"/>
            <a:ext cx="46029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800" b="1" dirty="0">
                <a:solidFill>
                  <a:srgbClr val="40BFC5"/>
                </a:solidFill>
                <a:latin typeface="+mn-lt"/>
                <a:cs typeface="Arial" panose="020B0604020202020204" pitchFamily="34" charset="0"/>
              </a:rPr>
              <a:t>Решение задач </a:t>
            </a:r>
            <a:r>
              <a:rPr lang="ru-RU" altLang="ru-RU" sz="1800" dirty="0">
                <a:latin typeface="+mn-lt"/>
                <a:cs typeface="Arial" panose="020B0604020202020204" pitchFamily="34" charset="0"/>
              </a:rPr>
              <a:t>от компаний, поиск ответов на вызовы ведущих отраслей</a:t>
            </a:r>
          </a:p>
        </p:txBody>
      </p:sp>
      <p:pic>
        <p:nvPicPr>
          <p:cNvPr id="33" name="Рисунок 3" descr="Лектор">
            <a:extLst>
              <a:ext uri="{FF2B5EF4-FFF2-40B4-BE49-F238E27FC236}">
                <a16:creationId xmlns="" xmlns:a16="http://schemas.microsoft.com/office/drawing/2014/main" id="{DDBCBB32-2567-4642-8124-2B0F7BD0DB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4248408"/>
            <a:ext cx="835025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Прямоугольник 4">
            <a:extLst>
              <a:ext uri="{FF2B5EF4-FFF2-40B4-BE49-F238E27FC236}">
                <a16:creationId xmlns="" xmlns:a16="http://schemas.microsoft.com/office/drawing/2014/main" id="{999E53D9-684F-44A2-A334-DF86B103C6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3025" y="4481254"/>
            <a:ext cx="27294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FontTx/>
              <a:buNone/>
            </a:pPr>
            <a:r>
              <a:rPr lang="ru-RU" altLang="ru-RU" sz="1800" dirty="0">
                <a:latin typeface="+mn-lt"/>
                <a:cs typeface="Arial" panose="020B0604020202020204" pitchFamily="34" charset="0"/>
              </a:rPr>
              <a:t>Спикеры и доклады</a:t>
            </a:r>
          </a:p>
        </p:txBody>
      </p:sp>
      <p:pic>
        <p:nvPicPr>
          <p:cNvPr id="35" name="Рисунок 9" descr="Собрание">
            <a:extLst>
              <a:ext uri="{FF2B5EF4-FFF2-40B4-BE49-F238E27FC236}">
                <a16:creationId xmlns="" xmlns:a16="http://schemas.microsoft.com/office/drawing/2014/main" id="{233D015E-94F7-4F9E-BCC9-115A604614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63" y="3211444"/>
            <a:ext cx="75247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Прямоугольник 11">
            <a:extLst>
              <a:ext uri="{FF2B5EF4-FFF2-40B4-BE49-F238E27FC236}">
                <a16:creationId xmlns="" xmlns:a16="http://schemas.microsoft.com/office/drawing/2014/main" id="{0A5F6205-8A66-4409-B1E3-74CCA1F14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3025" y="3233572"/>
            <a:ext cx="272944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FontTx/>
              <a:buNone/>
            </a:pPr>
            <a:r>
              <a:rPr lang="ru-RU" altLang="ru-RU" sz="1800" dirty="0">
                <a:latin typeface="+mn-lt"/>
                <a:cs typeface="Arial" panose="020B0604020202020204" pitchFamily="34" charset="0"/>
              </a:rPr>
              <a:t>Панельные дискуссии </a:t>
            </a:r>
            <a:br>
              <a:rPr lang="ru-RU" altLang="ru-RU" sz="1800" dirty="0">
                <a:latin typeface="+mn-lt"/>
                <a:cs typeface="Arial" panose="020B0604020202020204" pitchFamily="34" charset="0"/>
              </a:rPr>
            </a:br>
            <a:r>
              <a:rPr lang="ru-RU" altLang="ru-RU" sz="1800" dirty="0">
                <a:latin typeface="+mn-lt"/>
                <a:cs typeface="Arial" panose="020B0604020202020204" pitchFamily="34" charset="0"/>
              </a:rPr>
              <a:t>и круглые столы</a:t>
            </a:r>
          </a:p>
        </p:txBody>
      </p:sp>
      <p:pic>
        <p:nvPicPr>
          <p:cNvPr id="37" name="Рисунок 29" descr="Документ">
            <a:extLst>
              <a:ext uri="{FF2B5EF4-FFF2-40B4-BE49-F238E27FC236}">
                <a16:creationId xmlns="" xmlns:a16="http://schemas.microsoft.com/office/drawing/2014/main" id="{F108630A-CC63-4FCE-B6C7-56AD478F86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5379522"/>
            <a:ext cx="754062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Прямоугольник 43"/>
          <p:cNvSpPr/>
          <p:nvPr/>
        </p:nvSpPr>
        <p:spPr>
          <a:xfrm>
            <a:off x="6006693" y="2794000"/>
            <a:ext cx="114708" cy="618067"/>
          </a:xfrm>
          <a:prstGeom prst="rect">
            <a:avLst/>
          </a:prstGeom>
          <a:solidFill>
            <a:srgbClr val="47B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6006693" y="3718778"/>
            <a:ext cx="114708" cy="886560"/>
          </a:xfrm>
          <a:prstGeom prst="rect">
            <a:avLst/>
          </a:prstGeom>
          <a:solidFill>
            <a:srgbClr val="47B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6006693" y="4936242"/>
            <a:ext cx="114708" cy="1143476"/>
          </a:xfrm>
          <a:prstGeom prst="rect">
            <a:avLst/>
          </a:prstGeom>
          <a:solidFill>
            <a:srgbClr val="47B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6C790179-86D4-4F95-999D-EE43B54630D3}"/>
              </a:ext>
            </a:extLst>
          </p:cNvPr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1523"/>
            <a:r>
              <a:rPr lang="ru-RU" sz="2000" b="1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44291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2790826" y="583278"/>
            <a:ext cx="60388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8BD2"/>
                </a:solidFill>
              </a:rPr>
              <a:t>ФОРМАТЫ РАБОТЫ</a:t>
            </a:r>
          </a:p>
        </p:txBody>
      </p:sp>
      <p:pic>
        <p:nvPicPr>
          <p:cNvPr id="4" name="Picture 2" descr="ÐÐ°ÑÑÐ¸Ð½ÐºÐ¸ Ð¿Ð¾ Ð·Ð°Ð¿ÑÐ¾ÑÑ ÐÐ¾ÑÐºÑÐ¾Ð¿ Ð¡ÐÐÐ£Ð Ð° Ð¿Ð¾ ÑÐ¸ÑÑÐ¾Ð²Ð¸Ð·Ð°ÑÐ¸Ð¸ Ð¿ÑÐ¾Ð¸Ð·Ð²Ð¾Ð´ÑÑÐ²Ð°">
            <a:extLst>
              <a:ext uri="{FF2B5EF4-FFF2-40B4-BE49-F238E27FC236}">
                <a16:creationId xmlns="" xmlns:a16="http://schemas.microsoft.com/office/drawing/2014/main" id="{F33DC21F-15A9-411D-B9D1-861B37AD9E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 t="12726" r="-21" b="1750"/>
          <a:stretch>
            <a:fillRect/>
          </a:stretch>
        </p:blipFill>
        <p:spPr bwMode="auto">
          <a:xfrm>
            <a:off x="6113463" y="2368164"/>
            <a:ext cx="5748337" cy="278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1">
            <a:extLst>
              <a:ext uri="{FF2B5EF4-FFF2-40B4-BE49-F238E27FC236}">
                <a16:creationId xmlns="" xmlns:a16="http://schemas.microsoft.com/office/drawing/2014/main" id="{9FAAF250-AD4C-4533-A938-7F465073DC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157" y="1379798"/>
            <a:ext cx="1153001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+mn-lt"/>
                <a:cs typeface="Arial" panose="020B0604020202020204" pitchFamily="34" charset="0"/>
              </a:rPr>
              <a:t>Форматы совместной работы, используемые крупными компаниями для генерации новых идей</a:t>
            </a:r>
          </a:p>
        </p:txBody>
      </p:sp>
      <p:sp>
        <p:nvSpPr>
          <p:cNvPr id="7" name="Прямоугольник 2">
            <a:extLst>
              <a:ext uri="{FF2B5EF4-FFF2-40B4-BE49-F238E27FC236}">
                <a16:creationId xmlns="" xmlns:a16="http://schemas.microsoft.com/office/drawing/2014/main" id="{B2EC17D5-9115-45DA-A133-4D159746B2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089" y="2388958"/>
            <a:ext cx="5422635" cy="3076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ru-RU" altLang="ru-RU" sz="2400" b="1" spc="100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ВОРКШОП</a:t>
            </a:r>
          </a:p>
          <a:p>
            <a:pPr>
              <a:lnSpc>
                <a:spcPct val="107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ru-RU" altLang="ru-RU" sz="1800" dirty="0">
                <a:latin typeface="+mn-lt"/>
                <a:cs typeface="Arial" panose="020B0604020202020204" pitchFamily="34" charset="0"/>
              </a:rPr>
              <a:t>20-50 участников совместно решают практическую задачу от промышленного партнера в течение 2-3 дней</a:t>
            </a:r>
          </a:p>
          <a:p>
            <a:pPr>
              <a:lnSpc>
                <a:spcPct val="107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ru-RU" altLang="ru-RU" sz="1800" dirty="0">
                <a:latin typeface="+mn-lt"/>
                <a:cs typeface="Arial" panose="020B0604020202020204" pitchFamily="34" charset="0"/>
              </a:rPr>
              <a:t>Проходит под руководством ведущих российских модераторов и фасилитаторов</a:t>
            </a:r>
          </a:p>
          <a:p>
            <a:pPr>
              <a:lnSpc>
                <a:spcPct val="107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ru-RU" altLang="ru-RU" sz="1800" b="1" dirty="0">
                <a:latin typeface="+mn-lt"/>
                <a:cs typeface="Arial" panose="020B0604020202020204" pitchFamily="34" charset="0"/>
              </a:rPr>
              <a:t>РЕЗУЛЬТАТ: </a:t>
            </a:r>
            <a:r>
              <a:rPr lang="ru-RU" altLang="ru-RU" sz="1800" dirty="0">
                <a:latin typeface="+mn-lt"/>
                <a:cs typeface="Arial" panose="020B0604020202020204" pitchFamily="34" charset="0"/>
              </a:rPr>
              <a:t>решения задач, которые промышленный партнер дорабатывает и внедряет на своей площадке</a:t>
            </a:r>
          </a:p>
        </p:txBody>
      </p:sp>
      <p:sp>
        <p:nvSpPr>
          <p:cNvPr id="8" name="Прямоугольник 1">
            <a:extLst>
              <a:ext uri="{FF2B5EF4-FFF2-40B4-BE49-F238E27FC236}">
                <a16:creationId xmlns="" xmlns:a16="http://schemas.microsoft.com/office/drawing/2014/main" id="{71ED9D50-9D67-4902-BD2E-A20612AC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9163" y="5182780"/>
            <a:ext cx="1684337" cy="46166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dirty="0">
                <a:latin typeface="+mn-lt"/>
                <a:cs typeface="Arial" panose="020B0604020202020204" pitchFamily="34" charset="0"/>
              </a:rPr>
              <a:t>ПРИМЕР</a:t>
            </a:r>
          </a:p>
        </p:txBody>
      </p:sp>
      <p:sp>
        <p:nvSpPr>
          <p:cNvPr id="9" name="Прямоугольник 24">
            <a:extLst>
              <a:ext uri="{FF2B5EF4-FFF2-40B4-BE49-F238E27FC236}">
                <a16:creationId xmlns="" xmlns:a16="http://schemas.microsoft.com/office/drawing/2014/main" id="{FF892763-8EF7-47B6-8B68-F88F80A9DD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781" y="5239376"/>
            <a:ext cx="3053819" cy="981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ru-RU" altLang="ru-RU" sz="1800" dirty="0">
                <a:latin typeface="+mn-lt"/>
                <a:cs typeface="Arial" panose="020B0604020202020204" pitchFamily="34" charset="0"/>
              </a:rPr>
              <a:t>Воркшоп СИБУРа по цифровизации производства (Томск, апрель 2018)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50031" y="2360232"/>
            <a:ext cx="5610753" cy="3735767"/>
          </a:xfrm>
          <a:prstGeom prst="rect">
            <a:avLst/>
          </a:prstGeom>
          <a:noFill/>
          <a:ln w="28575">
            <a:solidFill>
              <a:srgbClr val="47BC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278EF0F3-E973-4A4E-A8D8-78AEE436A7A2}"/>
              </a:ext>
            </a:extLst>
          </p:cNvPr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1523"/>
            <a:r>
              <a:rPr lang="ru-RU" sz="2000" b="1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03241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2790826" y="583278"/>
            <a:ext cx="60388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8BD2"/>
                </a:solidFill>
              </a:rPr>
              <a:t>ФОРМАТЫ РАБОТЫ</a:t>
            </a:r>
          </a:p>
        </p:txBody>
      </p:sp>
      <p:sp>
        <p:nvSpPr>
          <p:cNvPr id="5" name="Прямоугольник 1">
            <a:extLst>
              <a:ext uri="{FF2B5EF4-FFF2-40B4-BE49-F238E27FC236}">
                <a16:creationId xmlns="" xmlns:a16="http://schemas.microsoft.com/office/drawing/2014/main" id="{9FAAF250-AD4C-4533-A938-7F465073DC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157" y="1379798"/>
            <a:ext cx="1153001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+mn-lt"/>
                <a:cs typeface="Arial" panose="020B0604020202020204" pitchFamily="34" charset="0"/>
              </a:rPr>
              <a:t>Форматы совместной работы, используемые крупными компаниями для генерации новых идей</a:t>
            </a:r>
          </a:p>
        </p:txBody>
      </p:sp>
      <p:sp>
        <p:nvSpPr>
          <p:cNvPr id="7" name="Прямоугольник 2">
            <a:extLst>
              <a:ext uri="{FF2B5EF4-FFF2-40B4-BE49-F238E27FC236}">
                <a16:creationId xmlns="" xmlns:a16="http://schemas.microsoft.com/office/drawing/2014/main" id="{B2EC17D5-9115-45DA-A133-4D159746B2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697" y="2483361"/>
            <a:ext cx="3670035" cy="3591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ru-RU" altLang="ru-RU" sz="2400" b="1" spc="100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ХАКАТОН</a:t>
            </a:r>
          </a:p>
          <a:p>
            <a:pPr>
              <a:lnSpc>
                <a:spcPct val="107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ru-RU" altLang="ru-RU" sz="1800" dirty="0">
                <a:latin typeface="+mn-lt"/>
                <a:cs typeface="Arial" panose="020B0604020202020204" pitchFamily="34" charset="0"/>
              </a:rPr>
              <a:t>Формат коллективной работы разработчиков, во время которого специалисты из разных областей разработки программного обеспечения (программисты, дизайнеры, менеджеры) совместно работают над решением обозначенной проблемы.</a:t>
            </a:r>
          </a:p>
          <a:p>
            <a:pPr>
              <a:lnSpc>
                <a:spcPct val="107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ru-RU" altLang="ru-RU" sz="1800" b="1" dirty="0">
                <a:latin typeface="+mn-lt"/>
                <a:cs typeface="Arial" panose="020B0604020202020204" pitchFamily="34" charset="0"/>
              </a:rPr>
              <a:t>РЕЗУЛЬТАТ: </a:t>
            </a:r>
            <a:r>
              <a:rPr lang="ru-RU" altLang="ru-RU" sz="1800" dirty="0">
                <a:latin typeface="+mn-lt"/>
                <a:cs typeface="Arial" panose="020B0604020202020204" pitchFamily="34" charset="0"/>
              </a:rPr>
              <a:t>новые IT-решения.</a:t>
            </a:r>
          </a:p>
        </p:txBody>
      </p:sp>
      <p:sp>
        <p:nvSpPr>
          <p:cNvPr id="8" name="Прямоугольник 1">
            <a:extLst>
              <a:ext uri="{FF2B5EF4-FFF2-40B4-BE49-F238E27FC236}">
                <a16:creationId xmlns="" xmlns:a16="http://schemas.microsoft.com/office/drawing/2014/main" id="{71ED9D50-9D67-4902-BD2E-A20612AC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2728" y="4868745"/>
            <a:ext cx="1684337" cy="46166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dirty="0">
                <a:latin typeface="+mn-lt"/>
                <a:cs typeface="Arial" panose="020B0604020202020204" pitchFamily="34" charset="0"/>
              </a:rPr>
              <a:t>ПРИМЕР</a:t>
            </a:r>
          </a:p>
        </p:txBody>
      </p:sp>
      <p:sp>
        <p:nvSpPr>
          <p:cNvPr id="9" name="Прямоугольник 24">
            <a:extLst>
              <a:ext uri="{FF2B5EF4-FFF2-40B4-BE49-F238E27FC236}">
                <a16:creationId xmlns="" xmlns:a16="http://schemas.microsoft.com/office/drawing/2014/main" id="{FF892763-8EF7-47B6-8B68-F88F80A9DD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8347" y="4925341"/>
            <a:ext cx="1140352" cy="388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ru-RU" altLang="ru-RU" sz="1800" dirty="0">
                <a:latin typeface="+mn-lt"/>
                <a:cs typeface="Arial" panose="020B0604020202020204" pitchFamily="34" charset="0"/>
              </a:rPr>
              <a:t>Хакатоны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50031" y="2360232"/>
            <a:ext cx="3839369" cy="4005488"/>
          </a:xfrm>
          <a:prstGeom prst="rect">
            <a:avLst/>
          </a:prstGeom>
          <a:noFill/>
          <a:ln w="28575">
            <a:solidFill>
              <a:srgbClr val="47BC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3">
            <a:extLst>
              <a:ext uri="{FF2B5EF4-FFF2-40B4-BE49-F238E27FC236}">
                <a16:creationId xmlns="" xmlns:a16="http://schemas.microsoft.com/office/drawing/2014/main" id="{1654DB7C-EE30-44D8-B537-52958A970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97" b="6541"/>
          <a:stretch>
            <a:fillRect/>
          </a:stretch>
        </p:blipFill>
        <p:spPr bwMode="auto">
          <a:xfrm>
            <a:off x="4462728" y="2371339"/>
            <a:ext cx="3810113" cy="2336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5">
            <a:extLst>
              <a:ext uri="{FF2B5EF4-FFF2-40B4-BE49-F238E27FC236}">
                <a16:creationId xmlns="" xmlns:a16="http://schemas.microsoft.com/office/drawing/2014/main" id="{9EA65952-0901-4BF1-8C39-208E9AF358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347" y="2368164"/>
            <a:ext cx="3502453" cy="2339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293C7926-0B6D-4170-8D8F-EDA09F382300}"/>
              </a:ext>
            </a:extLst>
          </p:cNvPr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1523"/>
            <a:r>
              <a:rPr lang="ru-RU" sz="2000" b="1" dirty="0">
                <a:solidFill>
                  <a:schemeClr val="bg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23473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3367296" y="521026"/>
            <a:ext cx="60388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8BD2"/>
                </a:solidFill>
              </a:rPr>
              <a:t>УЧАСТНИКИ ФОРУМА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1A7DD48D-5C6D-4CEE-B3B1-4CFCDD6D3D86}"/>
              </a:ext>
            </a:extLst>
          </p:cNvPr>
          <p:cNvSpPr/>
          <p:nvPr/>
        </p:nvSpPr>
        <p:spPr>
          <a:xfrm>
            <a:off x="1696470" y="2835712"/>
            <a:ext cx="2406579" cy="1320800"/>
          </a:xfrm>
          <a:prstGeom prst="rect">
            <a:avLst/>
          </a:prstGeom>
          <a:solidFill>
            <a:srgbClr val="47B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/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МОЛОДЫЕ УЧЕНЫЕ-РАЗРАБОТЧИКИ И ИССЛЕДОВАТЕЛИ, АСПИРАНТЫ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A7DD48D-5C6D-4CEE-B3B1-4CFCDD6D3D86}"/>
              </a:ext>
            </a:extLst>
          </p:cNvPr>
          <p:cNvSpPr/>
          <p:nvPr/>
        </p:nvSpPr>
        <p:spPr>
          <a:xfrm>
            <a:off x="5771125" y="2835712"/>
            <a:ext cx="1923979" cy="1320800"/>
          </a:xfrm>
          <a:prstGeom prst="rect">
            <a:avLst/>
          </a:prstGeom>
          <a:solidFill>
            <a:srgbClr val="47B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/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СПЕЦИАЛИСТЫ </a:t>
            </a:r>
            <a:b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ИЗ </a:t>
            </a:r>
            <a:r>
              <a:rPr lang="ru-RU" sz="2400" b="1" dirty="0">
                <a:solidFill>
                  <a:srgbClr val="D9261C"/>
                </a:solidFill>
              </a:rPr>
              <a:t>11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КРУПНЫХ КОМПАНИЙ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1A7DD48D-5C6D-4CEE-B3B1-4CFCDD6D3D86}"/>
              </a:ext>
            </a:extLst>
          </p:cNvPr>
          <p:cNvSpPr/>
          <p:nvPr/>
        </p:nvSpPr>
        <p:spPr>
          <a:xfrm>
            <a:off x="9492083" y="2835712"/>
            <a:ext cx="2406579" cy="1320800"/>
          </a:xfrm>
          <a:prstGeom prst="rect">
            <a:avLst/>
          </a:prstGeom>
          <a:solidFill>
            <a:srgbClr val="47B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/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СОТРУДНИКИ ИЗ </a:t>
            </a:r>
            <a:r>
              <a:rPr lang="ru-RU" sz="2200" b="1" dirty="0">
                <a:solidFill>
                  <a:srgbClr val="D9261C"/>
                </a:solidFill>
              </a:rPr>
              <a:t>139</a:t>
            </a:r>
            <a:r>
              <a:rPr lang="ru-RU" sz="2000" b="1" dirty="0">
                <a:solidFill>
                  <a:srgbClr val="D9261C"/>
                </a:solidFill>
              </a:rPr>
              <a:t>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ТЕХНОЛОГИЧЕСКИХ КОМПАНИЙ</a:t>
            </a:r>
            <a:endParaRPr lang="ru-RU" sz="1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098028" y="3242328"/>
            <a:ext cx="1807021" cy="734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ru-RU" sz="3200" b="1" dirty="0"/>
              <a:t>    </a:t>
            </a:r>
            <a:r>
              <a:rPr lang="en-US" sz="3200" b="1" dirty="0"/>
              <a:t>~</a:t>
            </a:r>
            <a:r>
              <a:rPr lang="en-US" sz="2400" b="1" dirty="0"/>
              <a:t> </a:t>
            </a:r>
            <a:r>
              <a:rPr lang="ru-RU" sz="6000" b="1" dirty="0">
                <a:solidFill>
                  <a:srgbClr val="D9261C"/>
                </a:solidFill>
              </a:rPr>
              <a:t>50</a:t>
            </a:r>
            <a:endParaRPr lang="en-US" sz="6000" b="1" dirty="0">
              <a:solidFill>
                <a:srgbClr val="D9261C"/>
              </a:solidFill>
            </a:endParaRPr>
          </a:p>
          <a:p>
            <a:pPr>
              <a:lnSpc>
                <a:spcPts val="2500"/>
              </a:lnSpc>
            </a:pPr>
            <a:r>
              <a:rPr lang="ru-RU" sz="2400" dirty="0"/>
              <a:t> участников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7830119" y="3182250"/>
            <a:ext cx="4639673" cy="1177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ru-RU" sz="6000" b="1" dirty="0">
                <a:solidFill>
                  <a:srgbClr val="D9261C"/>
                </a:solidFill>
              </a:rPr>
              <a:t>  253</a:t>
            </a:r>
          </a:p>
          <a:p>
            <a:pPr>
              <a:lnSpc>
                <a:spcPts val="2500"/>
              </a:lnSpc>
            </a:pPr>
            <a:r>
              <a:rPr lang="ru-RU" sz="2400" dirty="0"/>
              <a:t> участника</a:t>
            </a:r>
            <a:r>
              <a:rPr lang="ru-RU" sz="6000" b="1" dirty="0">
                <a:solidFill>
                  <a:srgbClr val="D9261C"/>
                </a:solidFill>
              </a:rPr>
              <a:t/>
            </a:r>
            <a:br>
              <a:rPr lang="ru-RU" sz="6000" b="1" dirty="0">
                <a:solidFill>
                  <a:srgbClr val="D9261C"/>
                </a:solidFill>
              </a:rPr>
            </a:br>
            <a:endParaRPr lang="ru-RU" sz="6000" b="1" dirty="0">
              <a:solidFill>
                <a:srgbClr val="D9261C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4734" y="3242328"/>
            <a:ext cx="1738957" cy="734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n-US" sz="3200" b="1" dirty="0"/>
              <a:t>~</a:t>
            </a:r>
            <a:r>
              <a:rPr lang="en-US" sz="2400" b="1" dirty="0"/>
              <a:t> </a:t>
            </a:r>
            <a:r>
              <a:rPr lang="ru-RU" sz="6000" b="1" dirty="0">
                <a:solidFill>
                  <a:srgbClr val="D9261C"/>
                </a:solidFill>
              </a:rPr>
              <a:t>250</a:t>
            </a:r>
            <a:endParaRPr lang="en-US" sz="6000" b="1" dirty="0">
              <a:solidFill>
                <a:srgbClr val="D9261C"/>
              </a:solidFill>
            </a:endParaRPr>
          </a:p>
          <a:p>
            <a:pPr>
              <a:lnSpc>
                <a:spcPts val="2500"/>
              </a:lnSpc>
            </a:pPr>
            <a:r>
              <a:rPr lang="ru-RU" sz="2400" dirty="0"/>
              <a:t> участников</a:t>
            </a:r>
          </a:p>
        </p:txBody>
      </p:sp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1A7DD48D-5C6D-4CEE-B3B1-4CFCDD6D3D86}"/>
              </a:ext>
            </a:extLst>
          </p:cNvPr>
          <p:cNvSpPr/>
          <p:nvPr/>
        </p:nvSpPr>
        <p:spPr>
          <a:xfrm>
            <a:off x="5578435" y="1564868"/>
            <a:ext cx="3997430" cy="920747"/>
          </a:xfrm>
          <a:prstGeom prst="rect">
            <a:avLst/>
          </a:prstGeom>
          <a:solidFill>
            <a:srgbClr val="1C3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/>
            <a:r>
              <a:rPr lang="ru-RU" sz="2400" b="1" dirty="0"/>
              <a:t>ОБЩЕЕ КОЛИЧЕСТВО </a:t>
            </a:r>
            <a:r>
              <a:rPr lang="ru-RU" sz="2400" b="1" cap="all" dirty="0"/>
              <a:t>УЧАСТНИКОВ</a:t>
            </a:r>
            <a:r>
              <a:rPr lang="en-US" sz="2400" b="1" cap="all" dirty="0"/>
              <a:t> </a:t>
            </a:r>
            <a:r>
              <a:rPr lang="ru-RU" sz="2400" b="1" cap="all" dirty="0"/>
              <a:t>воркшопов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3978917" y="1804151"/>
            <a:ext cx="1661512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ru-RU" sz="6000" b="1" dirty="0">
                <a:solidFill>
                  <a:srgbClr val="D9261C"/>
                </a:solidFill>
              </a:rPr>
              <a:t>620</a:t>
            </a:r>
            <a:endParaRPr lang="en-US" sz="6000" b="1" dirty="0">
              <a:solidFill>
                <a:srgbClr val="D9261C"/>
              </a:solidFill>
            </a:endParaRPr>
          </a:p>
          <a:p>
            <a:pPr>
              <a:lnSpc>
                <a:spcPts val="2500"/>
              </a:lnSpc>
            </a:pPr>
            <a:r>
              <a:rPr lang="ru-RU" sz="2400" dirty="0"/>
              <a:t> человек</a:t>
            </a:r>
          </a:p>
        </p:txBody>
      </p:sp>
      <p:cxnSp>
        <p:nvCxnSpPr>
          <p:cNvPr id="32" name="Прямая соединительная линия 31"/>
          <p:cNvCxnSpPr>
            <a:cxnSpLocks/>
          </p:cNvCxnSpPr>
          <p:nvPr/>
        </p:nvCxnSpPr>
        <p:spPr>
          <a:xfrm>
            <a:off x="2818161" y="2653152"/>
            <a:ext cx="7569199" cy="0"/>
          </a:xfrm>
          <a:prstGeom prst="line">
            <a:avLst/>
          </a:prstGeom>
          <a:ln w="38100">
            <a:solidFill>
              <a:srgbClr val="47BC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2818161" y="2649446"/>
            <a:ext cx="0" cy="186266"/>
          </a:xfrm>
          <a:prstGeom prst="line">
            <a:avLst/>
          </a:prstGeom>
          <a:ln w="38100">
            <a:solidFill>
              <a:srgbClr val="47BC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6635748" y="2649446"/>
            <a:ext cx="0" cy="186266"/>
          </a:xfrm>
          <a:prstGeom prst="line">
            <a:avLst/>
          </a:prstGeom>
          <a:ln w="38100">
            <a:solidFill>
              <a:srgbClr val="47BC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10387360" y="2649446"/>
            <a:ext cx="0" cy="186266"/>
          </a:xfrm>
          <a:prstGeom prst="line">
            <a:avLst/>
          </a:prstGeom>
          <a:ln w="38100">
            <a:solidFill>
              <a:srgbClr val="47BC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>
            <a:extLst>
              <a:ext uri="{FF2B5EF4-FFF2-40B4-BE49-F238E27FC236}">
                <a16:creationId xmlns="" xmlns:a16="http://schemas.microsoft.com/office/drawing/2014/main" id="{F6B4E0FA-7660-4EBC-A77C-A087B03B36FA}"/>
              </a:ext>
            </a:extLst>
          </p:cNvPr>
          <p:cNvSpPr/>
          <p:nvPr/>
        </p:nvSpPr>
        <p:spPr>
          <a:xfrm>
            <a:off x="4092075" y="4444618"/>
            <a:ext cx="40407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458E"/>
                </a:solidFill>
              </a:rPr>
              <a:t>ДЕЛОВАЯ ИГРА</a:t>
            </a:r>
            <a:br>
              <a:rPr lang="ru-RU" sz="1400" b="1" dirty="0">
                <a:solidFill>
                  <a:srgbClr val="00458E"/>
                </a:solidFill>
              </a:rPr>
            </a:br>
            <a:r>
              <a:rPr lang="ru-RU" sz="1400" b="1" dirty="0">
                <a:solidFill>
                  <a:srgbClr val="00458E"/>
                </a:solidFill>
              </a:rPr>
              <a:t>«ПОСТРОЙ КОМПАНИЮ. ПРОДАЙ КОМПАНИЮ»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="" xmlns:a16="http://schemas.microsoft.com/office/drawing/2014/main" id="{148EFB0F-E62D-4885-937C-D0ED1764AA47}"/>
              </a:ext>
            </a:extLst>
          </p:cNvPr>
          <p:cNvSpPr/>
          <p:nvPr/>
        </p:nvSpPr>
        <p:spPr>
          <a:xfrm>
            <a:off x="5158295" y="4914330"/>
            <a:ext cx="33638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студенты университетов, </a:t>
            </a:r>
            <a:br>
              <a:rPr lang="ru-RU" sz="1600" dirty="0"/>
            </a:br>
            <a:r>
              <a:rPr lang="ru-RU" sz="1600" dirty="0"/>
              <a:t>молодые ученые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FCFAC68D-1626-44A1-8B93-62BF8BF0860F}"/>
              </a:ext>
            </a:extLst>
          </p:cNvPr>
          <p:cNvSpPr/>
          <p:nvPr/>
        </p:nvSpPr>
        <p:spPr>
          <a:xfrm>
            <a:off x="4281958" y="4891747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D9261C"/>
                </a:solidFill>
              </a:rPr>
              <a:t>252</a:t>
            </a:r>
            <a:endParaRPr lang="ru-RU" sz="3600" dirty="0"/>
          </a:p>
        </p:txBody>
      </p:sp>
      <p:sp>
        <p:nvSpPr>
          <p:cNvPr id="29" name="Прямоугольник 28">
            <a:extLst>
              <a:ext uri="{FF2B5EF4-FFF2-40B4-BE49-F238E27FC236}">
                <a16:creationId xmlns="" xmlns:a16="http://schemas.microsoft.com/office/drawing/2014/main" id="{85F3A8F2-3486-4B2C-BBA2-F88C57786143}"/>
              </a:ext>
            </a:extLst>
          </p:cNvPr>
          <p:cNvSpPr/>
          <p:nvPr/>
        </p:nvSpPr>
        <p:spPr>
          <a:xfrm>
            <a:off x="8238609" y="4476407"/>
            <a:ext cx="41954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cap="all" dirty="0">
                <a:solidFill>
                  <a:srgbClr val="00458E"/>
                </a:solidFill>
              </a:rPr>
              <a:t>Открытые лекции, </a:t>
            </a:r>
            <a:r>
              <a:rPr lang="en-US" sz="1400" b="1" cap="all" dirty="0">
                <a:solidFill>
                  <a:srgbClr val="00458E"/>
                </a:solidFill>
              </a:rPr>
              <a:t>Science Slam</a:t>
            </a:r>
            <a:r>
              <a:rPr lang="ru-RU" sz="1400" b="1" cap="all" dirty="0">
                <a:solidFill>
                  <a:srgbClr val="00458E"/>
                </a:solidFill>
              </a:rPr>
              <a:t>,</a:t>
            </a:r>
            <a:br>
              <a:rPr lang="ru-RU" sz="1400" b="1" cap="all" dirty="0">
                <a:solidFill>
                  <a:srgbClr val="00458E"/>
                </a:solidFill>
              </a:rPr>
            </a:br>
            <a:r>
              <a:rPr lang="ru-RU" sz="1400" b="1" cap="all" dirty="0">
                <a:solidFill>
                  <a:srgbClr val="00458E"/>
                </a:solidFill>
              </a:rPr>
              <a:t>спектакль «Топливо»</a:t>
            </a:r>
          </a:p>
        </p:txBody>
      </p: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61D5780B-1FDC-4614-AA9E-2C0382709D20}"/>
              </a:ext>
            </a:extLst>
          </p:cNvPr>
          <p:cNvSpPr/>
          <p:nvPr/>
        </p:nvSpPr>
        <p:spPr>
          <a:xfrm>
            <a:off x="8976262" y="4907049"/>
            <a:ext cx="33638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совокупное число участников</a:t>
            </a:r>
            <a:br>
              <a:rPr lang="ru-RU" sz="1600" dirty="0"/>
            </a:br>
            <a:r>
              <a:rPr lang="ru-RU" sz="1600" dirty="0"/>
              <a:t>открытых мероприятий </a:t>
            </a:r>
            <a:br>
              <a:rPr lang="ru-RU" sz="1600" dirty="0"/>
            </a:br>
            <a:r>
              <a:rPr lang="ru-RU" sz="1600" dirty="0"/>
              <a:t>(с учетом участников воркшопов)</a:t>
            </a:r>
          </a:p>
        </p:txBody>
      </p:sp>
      <p:sp>
        <p:nvSpPr>
          <p:cNvPr id="38" name="Прямоугольник 37">
            <a:extLst>
              <a:ext uri="{FF2B5EF4-FFF2-40B4-BE49-F238E27FC236}">
                <a16:creationId xmlns="" xmlns:a16="http://schemas.microsoft.com/office/drawing/2014/main" id="{1716C229-C98D-4977-8FEE-8FACF1C938B4}"/>
              </a:ext>
            </a:extLst>
          </p:cNvPr>
          <p:cNvSpPr/>
          <p:nvPr/>
        </p:nvSpPr>
        <p:spPr>
          <a:xfrm>
            <a:off x="8238609" y="4852774"/>
            <a:ext cx="11208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D9261C"/>
                </a:solidFill>
              </a:rPr>
              <a:t>1000</a:t>
            </a:r>
            <a:endParaRPr lang="ru-RU" sz="36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3FE556D4-A9CC-40AE-BA27-0B28DF546095}"/>
              </a:ext>
            </a:extLst>
          </p:cNvPr>
          <p:cNvSpPr/>
          <p:nvPr/>
        </p:nvSpPr>
        <p:spPr>
          <a:xfrm>
            <a:off x="7995677" y="4987756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~</a:t>
            </a:r>
            <a:endParaRPr lang="ru-RU" sz="2800" dirty="0"/>
          </a:p>
        </p:txBody>
      </p:sp>
      <p:cxnSp>
        <p:nvCxnSpPr>
          <p:cNvPr id="39" name="Прямая соединительная линия 38">
            <a:extLst>
              <a:ext uri="{FF2B5EF4-FFF2-40B4-BE49-F238E27FC236}">
                <a16:creationId xmlns="" xmlns:a16="http://schemas.microsoft.com/office/drawing/2014/main" id="{662FE9DB-8A9B-409F-A185-8A8D1965AD2F}"/>
              </a:ext>
            </a:extLst>
          </p:cNvPr>
          <p:cNvCxnSpPr>
            <a:cxnSpLocks/>
          </p:cNvCxnSpPr>
          <p:nvPr/>
        </p:nvCxnSpPr>
        <p:spPr>
          <a:xfrm flipV="1">
            <a:off x="4236325" y="2649447"/>
            <a:ext cx="0" cy="1709920"/>
          </a:xfrm>
          <a:prstGeom prst="line">
            <a:avLst/>
          </a:prstGeom>
          <a:ln w="38100">
            <a:solidFill>
              <a:srgbClr val="47BC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>
            <a:extLst>
              <a:ext uri="{FF2B5EF4-FFF2-40B4-BE49-F238E27FC236}">
                <a16:creationId xmlns="" xmlns:a16="http://schemas.microsoft.com/office/drawing/2014/main" id="{31AC12A1-A709-4545-B328-A5353D213FDE}"/>
              </a:ext>
            </a:extLst>
          </p:cNvPr>
          <p:cNvCxnSpPr>
            <a:cxnSpLocks/>
          </p:cNvCxnSpPr>
          <p:nvPr/>
        </p:nvCxnSpPr>
        <p:spPr>
          <a:xfrm flipH="1">
            <a:off x="2864532" y="4359367"/>
            <a:ext cx="1371795" cy="0"/>
          </a:xfrm>
          <a:prstGeom prst="line">
            <a:avLst/>
          </a:prstGeom>
          <a:ln w="38100">
            <a:solidFill>
              <a:srgbClr val="47BC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>
            <a:extLst>
              <a:ext uri="{FF2B5EF4-FFF2-40B4-BE49-F238E27FC236}">
                <a16:creationId xmlns="" xmlns:a16="http://schemas.microsoft.com/office/drawing/2014/main" id="{F8E0A437-9510-45AE-B5FB-FFD2B1EBCD93}"/>
              </a:ext>
            </a:extLst>
          </p:cNvPr>
          <p:cNvSpPr/>
          <p:nvPr/>
        </p:nvSpPr>
        <p:spPr>
          <a:xfrm>
            <a:off x="1696470" y="4532264"/>
            <a:ext cx="2420440" cy="1320800"/>
          </a:xfrm>
          <a:prstGeom prst="rect">
            <a:avLst/>
          </a:prstGeom>
          <a:solidFill>
            <a:srgbClr val="47B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/>
            <a:r>
              <a:rPr lang="ru-RU" sz="17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ПРЕДСТАВИТЕЛИ ОРГАНОВ ВЛАСТИ И ПОДВЕДОМСТВЕННЫХ УЧРЕЖДЕНИЙ</a:t>
            </a:r>
            <a:endParaRPr lang="ru-RU" sz="17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42" name="Прямая соединительная линия 41">
            <a:extLst>
              <a:ext uri="{FF2B5EF4-FFF2-40B4-BE49-F238E27FC236}">
                <a16:creationId xmlns="" xmlns:a16="http://schemas.microsoft.com/office/drawing/2014/main" id="{10E0CDCD-A777-4549-A628-922E7D4DCC0F}"/>
              </a:ext>
            </a:extLst>
          </p:cNvPr>
          <p:cNvCxnSpPr/>
          <p:nvPr/>
        </p:nvCxnSpPr>
        <p:spPr>
          <a:xfrm>
            <a:off x="2864532" y="4345998"/>
            <a:ext cx="0" cy="186266"/>
          </a:xfrm>
          <a:prstGeom prst="line">
            <a:avLst/>
          </a:prstGeom>
          <a:ln w="38100">
            <a:solidFill>
              <a:srgbClr val="47BC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рямоугольник 42">
            <a:extLst>
              <a:ext uri="{FF2B5EF4-FFF2-40B4-BE49-F238E27FC236}">
                <a16:creationId xmlns="" xmlns:a16="http://schemas.microsoft.com/office/drawing/2014/main" id="{20550A85-3030-49C2-B247-94FBB314B3AE}"/>
              </a:ext>
            </a:extLst>
          </p:cNvPr>
          <p:cNvSpPr/>
          <p:nvPr/>
        </p:nvSpPr>
        <p:spPr>
          <a:xfrm>
            <a:off x="7857" y="4967838"/>
            <a:ext cx="1738957" cy="734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n-US" sz="3200" b="1" dirty="0"/>
              <a:t>~</a:t>
            </a:r>
            <a:r>
              <a:rPr lang="ru-RU" sz="3200" b="1" dirty="0"/>
              <a:t> </a:t>
            </a:r>
            <a:r>
              <a:rPr lang="ru-RU" sz="6000" b="1" dirty="0">
                <a:solidFill>
                  <a:srgbClr val="D9261C"/>
                </a:solidFill>
              </a:rPr>
              <a:t>100</a:t>
            </a:r>
            <a:endParaRPr lang="en-US" sz="6000" b="1" dirty="0">
              <a:solidFill>
                <a:srgbClr val="D9261C"/>
              </a:solidFill>
            </a:endParaRPr>
          </a:p>
          <a:p>
            <a:pPr>
              <a:lnSpc>
                <a:spcPts val="2500"/>
              </a:lnSpc>
            </a:pPr>
            <a:r>
              <a:rPr lang="ru-RU" sz="2400" dirty="0"/>
              <a:t> участников</a:t>
            </a: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BC696402-D0F6-4D72-8BBE-6E436375BEBD}"/>
              </a:ext>
            </a:extLst>
          </p:cNvPr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1523"/>
            <a:r>
              <a:rPr lang="ru-RU" sz="2000" b="1" dirty="0">
                <a:solidFill>
                  <a:schemeClr val="bg1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736471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3367296" y="521026"/>
            <a:ext cx="60388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cap="all" dirty="0">
                <a:solidFill>
                  <a:srgbClr val="008BD2"/>
                </a:solidFill>
              </a:rPr>
              <a:t>Общая программа Форума</a:t>
            </a: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="" xmlns:a16="http://schemas.microsoft.com/office/drawing/2014/main" id="{BD0AD6CE-6D98-4DAA-B700-1A308DF021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9464215"/>
              </p:ext>
            </p:extLst>
          </p:nvPr>
        </p:nvGraphicFramePr>
        <p:xfrm>
          <a:off x="719618" y="1272473"/>
          <a:ext cx="11167581" cy="4775901"/>
        </p:xfrm>
        <a:graphic>
          <a:graphicData uri="http://schemas.openxmlformats.org/drawingml/2006/table">
            <a:tbl>
              <a:tblPr firstCol="1" bandRow="1">
                <a:tableStyleId>{2D5ABB26-0587-4C30-8999-92F81FD0307C}</a:tableStyleId>
              </a:tblPr>
              <a:tblGrid>
                <a:gridCol w="1526099">
                  <a:extLst>
                    <a:ext uri="{9D8B030D-6E8A-4147-A177-3AD203B41FA5}">
                      <a16:colId xmlns="" xmlns:a16="http://schemas.microsoft.com/office/drawing/2014/main" val="2888198228"/>
                    </a:ext>
                  </a:extLst>
                </a:gridCol>
                <a:gridCol w="1973858">
                  <a:extLst>
                    <a:ext uri="{9D8B030D-6E8A-4147-A177-3AD203B41FA5}">
                      <a16:colId xmlns="" xmlns:a16="http://schemas.microsoft.com/office/drawing/2014/main" val="1634789745"/>
                    </a:ext>
                  </a:extLst>
                </a:gridCol>
                <a:gridCol w="7667624">
                  <a:extLst>
                    <a:ext uri="{9D8B030D-6E8A-4147-A177-3AD203B41FA5}">
                      <a16:colId xmlns="" xmlns:a16="http://schemas.microsoft.com/office/drawing/2014/main" val="2234804526"/>
                    </a:ext>
                  </a:extLst>
                </a:gridCol>
              </a:tblGrid>
              <a:tr h="9650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3600" b="1" dirty="0">
                          <a:effectLst/>
                        </a:rPr>
                        <a:t>9</a:t>
                      </a:r>
                      <a:r>
                        <a:rPr lang="ru-RU" sz="1100" b="1" dirty="0">
                          <a:effectLst/>
                        </a:rPr>
                        <a:t/>
                      </a:r>
                      <a:br>
                        <a:rPr lang="ru-RU" sz="1100" b="1" dirty="0">
                          <a:effectLst/>
                        </a:rPr>
                      </a:br>
                      <a:r>
                        <a:rPr lang="ru-RU" sz="1100" b="1" dirty="0">
                          <a:effectLst/>
                        </a:rPr>
                        <a:t>октября (вторник)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dirty="0">
                          <a:effectLst/>
                        </a:rPr>
                        <a:t>10:00 – 20:00</a:t>
                      </a:r>
                      <a:endParaRPr lang="ru-RU" sz="1800" b="1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b="1" dirty="0">
                          <a:effectLst/>
                        </a:rPr>
                        <a:t>Деловая игра «Построй компанию. Продай компанию»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88906837"/>
                  </a:ext>
                </a:extLst>
              </a:tr>
              <a:tr h="509853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3600" b="1" dirty="0">
                          <a:effectLst/>
                        </a:rPr>
                        <a:t>10</a:t>
                      </a:r>
                      <a:endParaRPr lang="ru-RU" sz="1100" b="1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100" b="1" dirty="0">
                          <a:effectLst/>
                        </a:rPr>
                        <a:t>октября (среда)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rgbClr val="47BCC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dirty="0">
                          <a:effectLst/>
                        </a:rPr>
                        <a:t>10:30 – 12:30</a:t>
                      </a:r>
                      <a:endParaRPr lang="ru-RU" sz="1800" b="1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rgbClr val="47BCC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b="1" cap="all" baseline="0" dirty="0">
                          <a:effectLst/>
                        </a:rPr>
                        <a:t>Открытие форума, визионерские мини-лекции</a:t>
                      </a:r>
                      <a:endParaRPr lang="ru-RU" sz="1800" b="1" cap="all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rgbClr val="47BCC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08282968"/>
                  </a:ext>
                </a:extLst>
              </a:tr>
              <a:tr h="490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dirty="0">
                          <a:effectLst/>
                        </a:rPr>
                        <a:t>14:00 – 18:00</a:t>
                      </a:r>
                      <a:endParaRPr lang="ru-RU" sz="1800" b="1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b="1" cap="all" baseline="0" dirty="0">
                          <a:effectLst/>
                        </a:rPr>
                        <a:t>Воркшопы</a:t>
                      </a:r>
                      <a:endParaRPr lang="ru-RU" sz="1800" b="1" cap="all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08480452"/>
                  </a:ext>
                </a:extLst>
              </a:tr>
              <a:tr h="8980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3600" b="1" dirty="0">
                          <a:effectLst/>
                        </a:rPr>
                        <a:t>11</a:t>
                      </a:r>
                      <a:r>
                        <a:rPr lang="ru-RU" sz="1100" b="1" dirty="0">
                          <a:effectLst/>
                        </a:rPr>
                        <a:t/>
                      </a:r>
                      <a:br>
                        <a:rPr lang="ru-RU" sz="1100" b="1" dirty="0">
                          <a:effectLst/>
                        </a:rPr>
                      </a:br>
                      <a:r>
                        <a:rPr lang="ru-RU" sz="1100" b="1" dirty="0">
                          <a:effectLst/>
                        </a:rPr>
                        <a:t>октября (четверг)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rgbClr val="47BCC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dirty="0">
                          <a:effectLst/>
                        </a:rPr>
                        <a:t>10:00 – 18:00</a:t>
                      </a:r>
                      <a:endParaRPr lang="ru-RU" sz="1800" b="1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b="1" cap="all" baseline="0" dirty="0">
                          <a:effectLst/>
                        </a:rPr>
                        <a:t>Воркшопы</a:t>
                      </a:r>
                      <a:endParaRPr lang="ru-RU" sz="1800" b="1" cap="all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28810874"/>
                  </a:ext>
                </a:extLst>
              </a:tr>
              <a:tr h="367638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3600" b="1" dirty="0">
                          <a:effectLst/>
                        </a:rPr>
                        <a:t>12</a:t>
                      </a:r>
                      <a:r>
                        <a:rPr lang="ru-RU" sz="1100" b="1" dirty="0">
                          <a:effectLst/>
                        </a:rPr>
                        <a:t/>
                      </a:r>
                      <a:br>
                        <a:rPr lang="ru-RU" sz="1100" b="1" dirty="0">
                          <a:effectLst/>
                        </a:rPr>
                      </a:br>
                      <a:r>
                        <a:rPr lang="ru-RU" sz="1100" b="1" dirty="0">
                          <a:effectLst/>
                        </a:rPr>
                        <a:t>октября (пятница)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rgbClr val="47BCC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dirty="0">
                          <a:effectLst/>
                        </a:rPr>
                        <a:t>10:00 – 15:00</a:t>
                      </a:r>
                      <a:endParaRPr lang="ru-RU" sz="1800" b="1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b="1" cap="all" baseline="0" dirty="0">
                          <a:effectLst/>
                        </a:rPr>
                        <a:t>Воркшопы</a:t>
                      </a:r>
                      <a:endParaRPr lang="ru-RU" sz="1800" b="1" cap="all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55046006"/>
                  </a:ext>
                </a:extLst>
              </a:tr>
              <a:tr h="5974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dirty="0">
                          <a:effectLst/>
                        </a:rPr>
                        <a:t>17:00 – 19:00</a:t>
                      </a:r>
                      <a:endParaRPr lang="ru-RU" sz="1800" b="1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rgbClr val="47BCC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b="1" cap="all" baseline="0" dirty="0">
                          <a:effectLst/>
                        </a:rPr>
                        <a:t>Представление результатов воркшопов</a:t>
                      </a:r>
                      <a:endParaRPr lang="ru-RU" sz="1800" b="1" cap="all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rgbClr val="47BCC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23048359"/>
                  </a:ext>
                </a:extLst>
              </a:tr>
              <a:tr h="531844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3600" b="1" dirty="0">
                          <a:effectLst/>
                        </a:rPr>
                        <a:t>13</a:t>
                      </a:r>
                      <a:r>
                        <a:rPr lang="ru-RU" sz="1100" b="1" dirty="0">
                          <a:effectLst/>
                        </a:rPr>
                        <a:t/>
                      </a:r>
                      <a:br>
                        <a:rPr lang="ru-RU" sz="1100" b="1" dirty="0">
                          <a:effectLst/>
                        </a:rPr>
                      </a:br>
                      <a:r>
                        <a:rPr lang="ru-RU" sz="1100" b="1" dirty="0">
                          <a:effectLst/>
                        </a:rPr>
                        <a:t>октября (суббота)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dirty="0">
                          <a:effectLst/>
                        </a:rPr>
                        <a:t>10:00 – 18:00</a:t>
                      </a:r>
                      <a:endParaRPr lang="ru-RU" sz="1800" b="1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b="1" dirty="0">
                          <a:effectLst/>
                        </a:rPr>
                        <a:t>Программа для жителей «</a:t>
                      </a:r>
                      <a:r>
                        <a:rPr lang="ru-RU" sz="1800" b="1" dirty="0" err="1">
                          <a:effectLst/>
                        </a:rPr>
                        <a:t>Science</a:t>
                      </a:r>
                      <a:r>
                        <a:rPr lang="ru-RU" sz="1800" b="1" dirty="0">
                          <a:effectLst/>
                        </a:rPr>
                        <a:t> &amp; </a:t>
                      </a:r>
                      <a:r>
                        <a:rPr lang="ru-RU" sz="1800" b="1" dirty="0" err="1">
                          <a:effectLst/>
                        </a:rPr>
                        <a:t>Tech</a:t>
                      </a:r>
                      <a:r>
                        <a:rPr lang="en-US" sz="1800" b="1" dirty="0" err="1">
                          <a:effectLst/>
                        </a:rPr>
                        <a:t>nology</a:t>
                      </a:r>
                      <a:r>
                        <a:rPr lang="ru-RU" sz="1800" b="1" dirty="0">
                          <a:effectLst/>
                        </a:rPr>
                        <a:t> D</a:t>
                      </a:r>
                      <a:r>
                        <a:rPr lang="en-US" sz="1800" b="1" dirty="0" err="1">
                          <a:effectLst/>
                        </a:rPr>
                        <a:t>ive</a:t>
                      </a:r>
                      <a:r>
                        <a:rPr lang="ru-RU" sz="1800" b="1" dirty="0">
                          <a:effectLst/>
                        </a:rPr>
                        <a:t>»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22447181"/>
                  </a:ext>
                </a:extLst>
              </a:tr>
              <a:tr h="4153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dirty="0">
                          <a:effectLst/>
                        </a:rPr>
                        <a:t>10:00 – 14:00 </a:t>
                      </a:r>
                      <a:endParaRPr lang="ru-RU" sz="1800" b="1" i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1800" b="1" dirty="0">
                          <a:effectLst/>
                        </a:rPr>
                        <a:t>Живая лаборатория 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736" marR="39736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634586541"/>
                  </a:ext>
                </a:extLst>
              </a:tr>
            </a:tbl>
          </a:graphicData>
        </a:graphic>
      </p:graphicFrame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C321C9EB-1C56-4522-B061-55C45488B7BD}"/>
              </a:ext>
            </a:extLst>
          </p:cNvPr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1523"/>
            <a:r>
              <a:rPr lang="ru-RU" sz="2000" b="1" dirty="0">
                <a:solidFill>
                  <a:schemeClr val="bg1"/>
                </a:solidFill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2543810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3340613" y="566660"/>
            <a:ext cx="62815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8BD2"/>
                </a:solidFill>
              </a:rPr>
              <a:t>ПРЕДФОРУМНЫЙ ДЕНЬ. 9 ОКТЯБРЯ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77BCDB7-8355-4DC1-91EC-3CA05B5199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9567" y="1188125"/>
            <a:ext cx="1999911" cy="139204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FBDBD213-1392-46CA-9053-BD9C7A098520}"/>
              </a:ext>
            </a:extLst>
          </p:cNvPr>
          <p:cNvSpPr/>
          <p:nvPr/>
        </p:nvSpPr>
        <p:spPr>
          <a:xfrm>
            <a:off x="183361" y="1922933"/>
            <a:ext cx="336499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458E"/>
                </a:solidFill>
              </a:rPr>
              <a:t>ДЕЛОВАЯ ИГРА «ПОСТРОЙ КОМПАНИЮ. ПРОДАЙ КОМПАНИЮ»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88A2B743-E738-4ED4-BAA1-D1CE56D38726}"/>
              </a:ext>
            </a:extLst>
          </p:cNvPr>
          <p:cNvSpPr/>
          <p:nvPr/>
        </p:nvSpPr>
        <p:spPr>
          <a:xfrm>
            <a:off x="467998" y="3580680"/>
            <a:ext cx="3363867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b="1" dirty="0">
                <a:solidFill>
                  <a:schemeClr val="bg1">
                    <a:lumMod val="50000"/>
                  </a:schemeClr>
                </a:solidFill>
              </a:rPr>
              <a:t>Локация: 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Корпус № 9 НИ ТПУ, спортзал (ул. Аркадия Иванова, 4)</a:t>
            </a:r>
          </a:p>
          <a:p>
            <a:r>
              <a:rPr lang="ru-RU" sz="1600" b="1" dirty="0"/>
              <a:t>Участники: </a:t>
            </a:r>
            <a:r>
              <a:rPr lang="ru-RU" sz="1600" dirty="0"/>
              <a:t>100 человек – </a:t>
            </a:r>
            <a:br>
              <a:rPr lang="ru-RU" sz="1600" dirty="0"/>
            </a:br>
            <a:r>
              <a:rPr lang="ru-RU" sz="1600" dirty="0"/>
              <a:t>студенты университетов и сотрудники технологических компаний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61E4DFB2-7E9B-4662-91A3-8B43DEFB237F}"/>
              </a:ext>
            </a:extLst>
          </p:cNvPr>
          <p:cNvSpPr/>
          <p:nvPr/>
        </p:nvSpPr>
        <p:spPr>
          <a:xfrm>
            <a:off x="4240047" y="3571566"/>
            <a:ext cx="3905020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b="1" dirty="0">
                <a:solidFill>
                  <a:schemeClr val="bg1">
                    <a:lumMod val="50000"/>
                  </a:schemeClr>
                </a:solidFill>
              </a:rPr>
              <a:t>Локация: 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«Точка кипения – Томск» </a:t>
            </a:r>
            <a:br>
              <a:rPr lang="ru-RU" sz="16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(пр-т Ленина, 26)</a:t>
            </a:r>
          </a:p>
          <a:p>
            <a:r>
              <a:rPr lang="ru-RU" sz="1600" b="1" dirty="0"/>
              <a:t>Участники: </a:t>
            </a:r>
            <a:r>
              <a:rPr lang="ru-RU" sz="1600" dirty="0"/>
              <a:t>100 человек –</a:t>
            </a:r>
            <a:br>
              <a:rPr lang="ru-RU" sz="1600" dirty="0"/>
            </a:br>
            <a:r>
              <a:rPr lang="ru-RU" sz="1600" dirty="0"/>
              <a:t>представители добровольческого движения Томской области различных направлений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16C490BB-53A2-4D11-AF9B-FA6102965DBC}"/>
              </a:ext>
            </a:extLst>
          </p:cNvPr>
          <p:cNvSpPr/>
          <p:nvPr/>
        </p:nvSpPr>
        <p:spPr>
          <a:xfrm>
            <a:off x="8009055" y="2452307"/>
            <a:ext cx="35067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cap="all" dirty="0">
                <a:solidFill>
                  <a:srgbClr val="00458E"/>
                </a:solidFill>
              </a:rPr>
              <a:t>Коммуникационная сессия совместно с компанией «</a:t>
            </a:r>
            <a:r>
              <a:rPr lang="ru-RU" sz="2400" b="1" cap="all" dirty="0" err="1">
                <a:solidFill>
                  <a:srgbClr val="00458E"/>
                </a:solidFill>
              </a:rPr>
              <a:t>Иннопрактика</a:t>
            </a:r>
            <a:r>
              <a:rPr lang="ru-RU" sz="2400" b="1" cap="all" dirty="0">
                <a:solidFill>
                  <a:srgbClr val="00458E"/>
                </a:solidFill>
              </a:rPr>
              <a:t>»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E8864403-D7DA-44A3-9C89-266A62B1A2CF}"/>
              </a:ext>
            </a:extLst>
          </p:cNvPr>
          <p:cNvSpPr/>
          <p:nvPr/>
        </p:nvSpPr>
        <p:spPr>
          <a:xfrm>
            <a:off x="8977680" y="4272692"/>
            <a:ext cx="3097884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b="1" dirty="0">
                <a:solidFill>
                  <a:schemeClr val="bg1">
                    <a:lumMod val="50000"/>
                  </a:schemeClr>
                </a:solidFill>
              </a:rPr>
              <a:t>Локация: 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ОЭЗ ТВТ «Томск»</a:t>
            </a:r>
          </a:p>
          <a:p>
            <a:r>
              <a:rPr lang="ru-RU" sz="1600" b="1" dirty="0"/>
              <a:t>Участники: </a:t>
            </a:r>
            <a:r>
              <a:rPr lang="ru-RU" sz="1600" dirty="0"/>
              <a:t>80 человек</a:t>
            </a:r>
          </a:p>
          <a:p>
            <a:endParaRPr lang="ru-RU" sz="16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110" y="3593210"/>
            <a:ext cx="164694" cy="25253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0599" y="3610560"/>
            <a:ext cx="164694" cy="25253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6052" y="4275087"/>
            <a:ext cx="164694" cy="25253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915" y="4239018"/>
            <a:ext cx="281250" cy="24750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8476" y="4157077"/>
            <a:ext cx="281250" cy="2475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7774" y="4644127"/>
            <a:ext cx="281250" cy="247500"/>
          </a:xfrm>
          <a:prstGeom prst="rect">
            <a:avLst/>
          </a:prstGeom>
        </p:spPr>
      </p:pic>
      <p:pic>
        <p:nvPicPr>
          <p:cNvPr id="19" name="Рисунок 8" descr="http://edu.technospark.ru/edu0418_files/logo.png">
            <a:extLst>
              <a:ext uri="{FF2B5EF4-FFF2-40B4-BE49-F238E27FC236}">
                <a16:creationId xmlns="" xmlns:a16="http://schemas.microsoft.com/office/drawing/2014/main" id="{973D309A-B0C1-4085-A207-B35EB9F5D6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183" y="1341231"/>
            <a:ext cx="1727777" cy="123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ÐÐ¾ÑÐ¾Ð¶ÐµÐµ Ð¸Ð·Ð¾Ð±ÑÐ°Ð¶ÐµÐ½Ð¸Ðµ">
            <a:extLst>
              <a:ext uri="{FF2B5EF4-FFF2-40B4-BE49-F238E27FC236}">
                <a16:creationId xmlns="" xmlns:a16="http://schemas.microsoft.com/office/drawing/2014/main" id="{0CD85661-3006-4131-9686-65AF87ADAF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36" t="20661" r="23485" b="18351"/>
          <a:stretch/>
        </p:blipFill>
        <p:spPr bwMode="auto">
          <a:xfrm>
            <a:off x="6025051" y="1301622"/>
            <a:ext cx="1727777" cy="1970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D7F8CE69-8868-483A-ACCE-AD68928119B8}"/>
              </a:ext>
            </a:extLst>
          </p:cNvPr>
          <p:cNvSpPr/>
          <p:nvPr/>
        </p:nvSpPr>
        <p:spPr>
          <a:xfrm>
            <a:off x="3340613" y="2762213"/>
            <a:ext cx="38510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458E"/>
                </a:solidFill>
              </a:rPr>
              <a:t>«ЛАБОРАТОРИЯ </a:t>
            </a:r>
            <a:r>
              <a:rPr lang="en-US" sz="2400" b="1" dirty="0">
                <a:solidFill>
                  <a:srgbClr val="00458E"/>
                </a:solidFill>
              </a:rPr>
              <a:t/>
            </a:r>
            <a:br>
              <a:rPr lang="en-US" sz="2400" b="1" dirty="0">
                <a:solidFill>
                  <a:srgbClr val="00458E"/>
                </a:solidFill>
              </a:rPr>
            </a:br>
            <a:r>
              <a:rPr lang="ru-RU" sz="2400" b="1" dirty="0">
                <a:solidFill>
                  <a:srgbClr val="00458E"/>
                </a:solidFill>
              </a:rPr>
              <a:t>ДОБРЫХ ДЕЛ»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F9F3828A-2791-43EA-A893-183ACC52097A}"/>
              </a:ext>
            </a:extLst>
          </p:cNvPr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1523"/>
            <a:r>
              <a:rPr lang="ru-RU" sz="2000" b="1" dirty="0">
                <a:solidFill>
                  <a:schemeClr val="bg1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49917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6810" y="4855124"/>
            <a:ext cx="18653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458E"/>
                </a:solidFill>
              </a:rPr>
              <a:t>ПАРТНЕРЫ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2170175" y="5008233"/>
            <a:ext cx="0" cy="1178241"/>
          </a:xfrm>
          <a:prstGeom prst="line">
            <a:avLst/>
          </a:prstGeom>
          <a:ln w="19050">
            <a:solidFill>
              <a:srgbClr val="D924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662" y="5148607"/>
            <a:ext cx="1753681" cy="859437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3459" y="5209164"/>
            <a:ext cx="2002561" cy="711577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1619" y="5271424"/>
            <a:ext cx="1992268" cy="587055"/>
          </a:xfrm>
          <a:prstGeom prst="rect">
            <a:avLst/>
          </a:prstGeom>
        </p:spPr>
      </p:pic>
      <p:sp>
        <p:nvSpPr>
          <p:cNvPr id="26" name="Прямоугольник 25"/>
          <p:cNvSpPr/>
          <p:nvPr/>
        </p:nvSpPr>
        <p:spPr>
          <a:xfrm>
            <a:off x="610117" y="6336999"/>
            <a:ext cx="95080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>
                    <a:lumMod val="50000"/>
                  </a:schemeClr>
                </a:solidFill>
              </a:rPr>
              <a:t>ЛОКАЦИЯ: 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СК «Гармония» 	      </a:t>
            </a:r>
            <a:r>
              <a:rPr lang="ru-RU" sz="2400" b="1" dirty="0">
                <a:solidFill>
                  <a:schemeClr val="bg1">
                    <a:lumMod val="50000"/>
                  </a:schemeClr>
                </a:solidFill>
              </a:rPr>
              <a:t>УЧАСТНИКИ: 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</a:rPr>
              <a:t>500 человек 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141" y="6336426"/>
            <a:ext cx="224976" cy="344962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56476" y="6337932"/>
            <a:ext cx="361723" cy="318316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2790826" y="583278"/>
            <a:ext cx="60388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8BD2"/>
                </a:solidFill>
              </a:rPr>
              <a:t>ОТКРЫТИЕ ФОРУМА. 10 ОКТЯБРЯ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176810" y="2328855"/>
            <a:ext cx="186536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458E"/>
                </a:solidFill>
              </a:rPr>
              <a:t>ВИЗИОНЕРЫ</a:t>
            </a:r>
          </a:p>
          <a:p>
            <a:r>
              <a:rPr lang="ru-RU" sz="2000" i="1" dirty="0">
                <a:solidFill>
                  <a:srgbClr val="00458E"/>
                </a:solidFill>
              </a:rPr>
              <a:t>(мини-лекции по 10 минут)</a:t>
            </a:r>
          </a:p>
        </p:txBody>
      </p:sp>
      <p:cxnSp>
        <p:nvCxnSpPr>
          <p:cNvPr id="31" name="Прямая соединительная линия 30"/>
          <p:cNvCxnSpPr>
            <a:cxnSpLocks/>
          </p:cNvCxnSpPr>
          <p:nvPr/>
        </p:nvCxnSpPr>
        <p:spPr>
          <a:xfrm>
            <a:off x="2164665" y="2380392"/>
            <a:ext cx="0" cy="2356908"/>
          </a:xfrm>
          <a:prstGeom prst="line">
            <a:avLst/>
          </a:prstGeom>
          <a:ln w="19050">
            <a:solidFill>
              <a:srgbClr val="D924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>
          <a:xfrm>
            <a:off x="3358633" y="2365835"/>
            <a:ext cx="21302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ЩЕДРОВИЦКИЙ </a:t>
            </a:r>
            <a:br>
              <a:rPr lang="ru-RU" dirty="0"/>
            </a:br>
            <a:r>
              <a:rPr lang="ru-RU" dirty="0"/>
              <a:t>Петр Георгиевич</a:t>
            </a:r>
          </a:p>
          <a:p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(Член Правления Центра стратегических разработок «Северо-Запад»)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6424605" y="2387655"/>
            <a:ext cx="23883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ФЕЙГЕНСОН </a:t>
            </a:r>
            <a:br>
              <a:rPr lang="ru-RU" dirty="0"/>
            </a:br>
            <a:r>
              <a:rPr lang="ru-RU" dirty="0"/>
              <a:t>Олег Наумович</a:t>
            </a:r>
          </a:p>
          <a:p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(главный инженер Центра глобальных технологий</a:t>
            </a:r>
          </a:p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Samsung Electronics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3348803" y="3674895"/>
            <a:ext cx="201534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ЦИКАЛЮК </a:t>
            </a:r>
            <a:br>
              <a:rPr lang="ru-RU" dirty="0"/>
            </a:br>
            <a:r>
              <a:rPr lang="ru-RU" sz="1600" dirty="0"/>
              <a:t>Сергей Алексеевич</a:t>
            </a:r>
          </a:p>
          <a:p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(Председатель Совета директоров Страхового Дома «ВСК»)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6543660" y="3728896"/>
            <a:ext cx="1927241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УСКОВА</a:t>
            </a:r>
          </a:p>
          <a:p>
            <a:r>
              <a:rPr lang="ru-RU" sz="1600" dirty="0"/>
              <a:t>Ольга Анатольевна</a:t>
            </a:r>
          </a:p>
          <a:p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(Генеральный директор 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Cognitive Technologies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9560229" y="2965999"/>
            <a:ext cx="24549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КОВАЛЕВИЧ </a:t>
            </a:r>
            <a:br>
              <a:rPr lang="ru-RU" dirty="0"/>
            </a:br>
            <a:r>
              <a:rPr lang="ru-RU" dirty="0"/>
              <a:t>Денис Александрович</a:t>
            </a:r>
          </a:p>
          <a:p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(Генеральный директор Нанотехнологического Центра «</a:t>
            </a:r>
            <a:r>
              <a:rPr lang="ru-RU" sz="1200" dirty="0" err="1">
                <a:solidFill>
                  <a:schemeClr val="bg1">
                    <a:lumMod val="50000"/>
                  </a:schemeClr>
                </a:solidFill>
              </a:rPr>
              <a:t>Техноспарк</a:t>
            </a:r>
            <a:r>
              <a:rPr lang="ru-RU" sz="1200" dirty="0">
                <a:solidFill>
                  <a:schemeClr val="bg1">
                    <a:lumMod val="50000"/>
                  </a:schemeClr>
                </a:solidFill>
              </a:rPr>
              <a:t>»)</a:t>
            </a:r>
          </a:p>
        </p:txBody>
      </p:sp>
      <p:pic>
        <p:nvPicPr>
          <p:cNvPr id="38" name="Picture 4" descr="ÐÐ°ÑÑÐ¸Ð½ÐºÐ¸ Ð¿Ð¾ Ð·Ð°Ð¿ÑÐ¾ÑÑ ÐÐµÑÑ Ð©ÐµÐ´ÑÐ¾Ð²Ð¸ÑÐºÐ¸Ð¹">
            <a:extLst>
              <a:ext uri="{FF2B5EF4-FFF2-40B4-BE49-F238E27FC236}">
                <a16:creationId xmlns="" xmlns:a16="http://schemas.microsoft.com/office/drawing/2014/main" id="{99C17988-944F-4EF0-9B32-C01445B09E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65" t="180" r="29687" b="27817"/>
          <a:stretch/>
        </p:blipFill>
        <p:spPr bwMode="auto">
          <a:xfrm>
            <a:off x="2370637" y="2444533"/>
            <a:ext cx="978166" cy="960508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contourClr>
              <a:srgbClr val="FFFFFF"/>
            </a:contourClr>
          </a:sp3d>
          <a:extLst/>
        </p:spPr>
      </p:pic>
      <p:pic>
        <p:nvPicPr>
          <p:cNvPr id="39" name="Picture 8" descr="ÐÐ°ÑÑÐ¸Ð½ÐºÐ¸ Ð¿Ð¾ Ð·Ð°Ð¿ÑÐ¾ÑÑ Ð¡ÐµÑÐ³ÐµÐ¹ Ð¦Ð¸ÐºÐ°Ð»ÑÐº, ÐÐ¡Ð">
            <a:extLst>
              <a:ext uri="{FF2B5EF4-FFF2-40B4-BE49-F238E27FC236}">
                <a16:creationId xmlns="" xmlns:a16="http://schemas.microsoft.com/office/drawing/2014/main" id="{AA784AFD-C472-49CB-B790-FF434592AA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8" t="949" r="19799" b="54332"/>
          <a:stretch/>
        </p:blipFill>
        <p:spPr bwMode="auto">
          <a:xfrm>
            <a:off x="2370638" y="3772358"/>
            <a:ext cx="980892" cy="964942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extLst/>
        </p:spPr>
      </p:pic>
      <p:pic>
        <p:nvPicPr>
          <p:cNvPr id="41" name="Picture 10" descr="ÐÐ°ÑÑÐ¸Ð½ÐºÐ¸ Ð¿Ð¾ Ð·Ð°Ð¿ÑÐ¾ÑÑ ÐÐ»ÑÐ³Ð° Ð£ÑÐºÐ¾Ð²Ð°">
            <a:extLst>
              <a:ext uri="{FF2B5EF4-FFF2-40B4-BE49-F238E27FC236}">
                <a16:creationId xmlns="" xmlns:a16="http://schemas.microsoft.com/office/drawing/2014/main" id="{3AF1E214-3BD7-4A62-A895-149D146060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86" t="-1" r="46098" b="44142"/>
          <a:stretch/>
        </p:blipFill>
        <p:spPr bwMode="auto">
          <a:xfrm>
            <a:off x="5554178" y="3784533"/>
            <a:ext cx="949927" cy="984885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extLst/>
        </p:spPr>
      </p:pic>
      <p:pic>
        <p:nvPicPr>
          <p:cNvPr id="42" name="Рисунок 41">
            <a:extLst>
              <a:ext uri="{FF2B5EF4-FFF2-40B4-BE49-F238E27FC236}">
                <a16:creationId xmlns="" xmlns:a16="http://schemas.microsoft.com/office/drawing/2014/main" id="{FD0273C1-0AAE-4CB0-A38D-5596696D4483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98" t="17186" r="25380" b="35703"/>
          <a:stretch/>
        </p:blipFill>
        <p:spPr>
          <a:xfrm>
            <a:off x="5488916" y="2484096"/>
            <a:ext cx="855378" cy="867652"/>
          </a:xfrm>
          <a:prstGeom prst="ellipse">
            <a:avLst/>
          </a:prstGeom>
        </p:spPr>
      </p:pic>
      <p:pic>
        <p:nvPicPr>
          <p:cNvPr id="43" name="Picture 6" descr="ÐÐ°ÑÑÐ¸Ð½ÐºÐ¸ Ð¿Ð¾ Ð·Ð°Ð¿ÑÐ¾ÑÑ ÐÐµÐ½Ð¸Ñ ÐÐ¾Ð²Ð°Ð»ÐµÐ²Ð¸Ñ">
            <a:extLst>
              <a:ext uri="{FF2B5EF4-FFF2-40B4-BE49-F238E27FC236}">
                <a16:creationId xmlns="" xmlns:a16="http://schemas.microsoft.com/office/drawing/2014/main" id="{EF7C2B9C-6194-4A74-A772-6AF6D68F52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47" t="7245" r="17498" b="7499"/>
          <a:stretch/>
        </p:blipFill>
        <p:spPr bwMode="auto">
          <a:xfrm>
            <a:off x="8657862" y="3095736"/>
            <a:ext cx="855379" cy="952768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extLst/>
        </p:spPr>
      </p:pic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B075619D-05AD-4380-9A16-213FEAB4F5A1}"/>
              </a:ext>
            </a:extLst>
          </p:cNvPr>
          <p:cNvSpPr/>
          <p:nvPr/>
        </p:nvSpPr>
        <p:spPr>
          <a:xfrm>
            <a:off x="176810" y="1300859"/>
            <a:ext cx="18653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458E"/>
                </a:solidFill>
              </a:rPr>
              <a:t>ГУБЕРНАТОР</a:t>
            </a:r>
          </a:p>
        </p:txBody>
      </p:sp>
      <p:cxnSp>
        <p:nvCxnSpPr>
          <p:cNvPr id="45" name="Прямая соединительная линия 44">
            <a:extLst>
              <a:ext uri="{FF2B5EF4-FFF2-40B4-BE49-F238E27FC236}">
                <a16:creationId xmlns="" xmlns:a16="http://schemas.microsoft.com/office/drawing/2014/main" id="{A4C18E21-071D-453B-9387-29B698EC9D60}"/>
              </a:ext>
            </a:extLst>
          </p:cNvPr>
          <p:cNvCxnSpPr>
            <a:cxnSpLocks/>
          </p:cNvCxnSpPr>
          <p:nvPr/>
        </p:nvCxnSpPr>
        <p:spPr>
          <a:xfrm>
            <a:off x="2164665" y="1243960"/>
            <a:ext cx="1" cy="960858"/>
          </a:xfrm>
          <a:prstGeom prst="line">
            <a:avLst/>
          </a:prstGeom>
          <a:ln w="19050">
            <a:solidFill>
              <a:srgbClr val="D924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Picture 12" descr="ÐÐ°ÑÑÐ¸Ð½ÐºÐ¸ Ð¿Ð¾ Ð·Ð°Ð¿ÑÐ¾ÑÑ Ð¡ÐµÑÐ³ÐµÐ¹ ÐÐ²Ð°ÑÐºÐ¸Ð½">
            <a:extLst>
              <a:ext uri="{FF2B5EF4-FFF2-40B4-BE49-F238E27FC236}">
                <a16:creationId xmlns="" xmlns:a16="http://schemas.microsoft.com/office/drawing/2014/main" id="{ECB8F9B9-0A78-4775-952D-CEF6B34F3B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9" t="26" r="3840" b="27782"/>
          <a:stretch/>
        </p:blipFill>
        <p:spPr bwMode="auto">
          <a:xfrm>
            <a:off x="2370642" y="1243960"/>
            <a:ext cx="987991" cy="960858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/>
          <a:extLst/>
        </p:spPr>
      </p:pic>
      <p:sp>
        <p:nvSpPr>
          <p:cNvPr id="47" name="Прямоугольник 46">
            <a:extLst>
              <a:ext uri="{FF2B5EF4-FFF2-40B4-BE49-F238E27FC236}">
                <a16:creationId xmlns="" xmlns:a16="http://schemas.microsoft.com/office/drawing/2014/main" id="{4A430798-2F90-4CEE-BE38-F10A1EFD30FF}"/>
              </a:ext>
            </a:extLst>
          </p:cNvPr>
          <p:cNvSpPr/>
          <p:nvPr/>
        </p:nvSpPr>
        <p:spPr>
          <a:xfrm>
            <a:off x="3376445" y="1379007"/>
            <a:ext cx="30638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ЖВАЧКИН </a:t>
            </a:r>
            <a:br>
              <a:rPr lang="ru-RU" dirty="0"/>
            </a:br>
            <a:r>
              <a:rPr lang="ru-RU" dirty="0"/>
              <a:t>Сергей Анатольевич</a:t>
            </a:r>
          </a:p>
        </p:txBody>
      </p:sp>
      <p:pic>
        <p:nvPicPr>
          <p:cNvPr id="48" name="Picture 6" descr="ÐÐ°ÑÑÐ¸Ð½ÐºÐ¸ Ð¿Ð¾ Ð·Ð°Ð¿ÑÐ¾ÑÑ ÑÐ¸Ð±ÑÑ Ð»Ð¾Ð³Ð¾ÑÐ¸Ð¿">
            <a:extLst>
              <a:ext uri="{FF2B5EF4-FFF2-40B4-BE49-F238E27FC236}">
                <a16:creationId xmlns="" xmlns:a16="http://schemas.microsoft.com/office/drawing/2014/main" id="{E6CB9AEF-F717-4616-9F99-88FA80973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407" y="5276349"/>
            <a:ext cx="1806212" cy="603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Прямоугольник 48">
            <a:extLst>
              <a:ext uri="{FF2B5EF4-FFF2-40B4-BE49-F238E27FC236}">
                <a16:creationId xmlns="" xmlns:a16="http://schemas.microsoft.com/office/drawing/2014/main" id="{84F10921-FA51-4BD2-BFFD-D203776AB400}"/>
              </a:ext>
            </a:extLst>
          </p:cNvPr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1523"/>
            <a:r>
              <a:rPr lang="ru-RU" sz="2000" b="1" dirty="0">
                <a:solidFill>
                  <a:schemeClr val="bg1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45952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3363195" y="572611"/>
            <a:ext cx="60102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8BD2"/>
                </a:solidFill>
              </a:rPr>
              <a:t>ОТКРЫТЫЕ ЛЕКЦИИ</a:t>
            </a:r>
          </a:p>
        </p:txBody>
      </p:sp>
      <p:sp>
        <p:nvSpPr>
          <p:cNvPr id="50" name="Прямоугольник 49">
            <a:extLst>
              <a:ext uri="{FF2B5EF4-FFF2-40B4-BE49-F238E27FC236}">
                <a16:creationId xmlns="" xmlns:a16="http://schemas.microsoft.com/office/drawing/2014/main" id="{FBDBD213-1392-46CA-9053-BD9C7A098520}"/>
              </a:ext>
            </a:extLst>
          </p:cNvPr>
          <p:cNvSpPr/>
          <p:nvPr/>
        </p:nvSpPr>
        <p:spPr>
          <a:xfrm>
            <a:off x="3179158" y="1152393"/>
            <a:ext cx="84814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ОТКРЫТАЯ ЛЕКЦИЯ ОТ ЦЕНТРА ГЛОБАЛЬНЫХ ТЕХНОЛОГИЙ SAMSUNG ELECTRONICS, ЮЖНАЯ КОРЕЯ (ОЛЕГ ФЕЙГЕНСОН)</a:t>
            </a:r>
          </a:p>
        </p:txBody>
      </p:sp>
      <p:sp>
        <p:nvSpPr>
          <p:cNvPr id="51" name="Прямоугольник 50">
            <a:extLst>
              <a:ext uri="{FF2B5EF4-FFF2-40B4-BE49-F238E27FC236}">
                <a16:creationId xmlns="" xmlns:a16="http://schemas.microsoft.com/office/drawing/2014/main" id="{A49129EC-2D63-40FB-848D-49475D5B623F}"/>
              </a:ext>
            </a:extLst>
          </p:cNvPr>
          <p:cNvSpPr/>
          <p:nvPr/>
        </p:nvSpPr>
        <p:spPr>
          <a:xfrm>
            <a:off x="236950" y="1095831"/>
            <a:ext cx="274466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b="1" dirty="0">
                <a:solidFill>
                  <a:srgbClr val="47BCC6"/>
                </a:solidFill>
              </a:rPr>
              <a:t>09.10. </a:t>
            </a:r>
            <a:r>
              <a:rPr lang="ru-RU" sz="2600" b="1" dirty="0">
                <a:solidFill>
                  <a:srgbClr val="00458E"/>
                </a:solidFill>
              </a:rPr>
              <a:t>19:00-20:30</a:t>
            </a:r>
            <a:endParaRPr lang="ru-RU" sz="2600" dirty="0"/>
          </a:p>
        </p:txBody>
      </p:sp>
      <p:sp>
        <p:nvSpPr>
          <p:cNvPr id="52" name="Прямоугольник 51">
            <a:extLst>
              <a:ext uri="{FF2B5EF4-FFF2-40B4-BE49-F238E27FC236}">
                <a16:creationId xmlns="" xmlns:a16="http://schemas.microsoft.com/office/drawing/2014/main" id="{37A07950-6676-4794-BBC2-228E77045A74}"/>
              </a:ext>
            </a:extLst>
          </p:cNvPr>
          <p:cNvSpPr/>
          <p:nvPr/>
        </p:nvSpPr>
        <p:spPr>
          <a:xfrm>
            <a:off x="3440412" y="1694889"/>
            <a:ext cx="66223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1">
                    <a:lumMod val="50000"/>
                  </a:schemeClr>
                </a:solidFill>
              </a:rPr>
              <a:t>Локация: 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«Точка кипения - Томск» (пр-т Ленина 26) </a:t>
            </a:r>
          </a:p>
        </p:txBody>
      </p:sp>
      <p:sp>
        <p:nvSpPr>
          <p:cNvPr id="53" name="Прямоугольник 52">
            <a:extLst>
              <a:ext uri="{FF2B5EF4-FFF2-40B4-BE49-F238E27FC236}">
                <a16:creationId xmlns="" xmlns:a16="http://schemas.microsoft.com/office/drawing/2014/main" id="{EA112974-04E6-41DA-A111-02773F5EF6E1}"/>
              </a:ext>
            </a:extLst>
          </p:cNvPr>
          <p:cNvSpPr/>
          <p:nvPr/>
        </p:nvSpPr>
        <p:spPr>
          <a:xfrm>
            <a:off x="239651" y="2116236"/>
            <a:ext cx="274466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b="1" dirty="0">
                <a:solidFill>
                  <a:srgbClr val="47BCC6"/>
                </a:solidFill>
              </a:rPr>
              <a:t>10.10. </a:t>
            </a:r>
            <a:r>
              <a:rPr lang="ru-RU" sz="2600" b="1" dirty="0">
                <a:solidFill>
                  <a:srgbClr val="00458E"/>
                </a:solidFill>
              </a:rPr>
              <a:t>18:30-19:30</a:t>
            </a:r>
            <a:endParaRPr lang="ru-RU" sz="2600" dirty="0"/>
          </a:p>
        </p:txBody>
      </p:sp>
      <p:sp>
        <p:nvSpPr>
          <p:cNvPr id="54" name="Прямоугольник 53">
            <a:extLst>
              <a:ext uri="{FF2B5EF4-FFF2-40B4-BE49-F238E27FC236}">
                <a16:creationId xmlns="" xmlns:a16="http://schemas.microsoft.com/office/drawing/2014/main" id="{8D390E15-E4A6-4B3A-8CB2-7A6339FB316F}"/>
              </a:ext>
            </a:extLst>
          </p:cNvPr>
          <p:cNvSpPr/>
          <p:nvPr/>
        </p:nvSpPr>
        <p:spPr>
          <a:xfrm>
            <a:off x="3181859" y="2154135"/>
            <a:ext cx="84814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ОТКРЫТАЯ ЛЕКЦИЯ «ПОИСК КРОСС-ИНДУСТРИАЛЬНЫХ ИДЕЙ С ПОМОЩЬЮ ИСКУССТВЕННОГО ИНТЕЛЛЕКТА» (НИЛ РУБЕНС, ТОКИЙСКИЙ ИНДУСТРИАЛЬНЫЙ УНИВЕРСИТЕТ)</a:t>
            </a:r>
          </a:p>
        </p:txBody>
      </p:sp>
      <p:sp>
        <p:nvSpPr>
          <p:cNvPr id="56" name="Прямоугольник 55">
            <a:extLst>
              <a:ext uri="{FF2B5EF4-FFF2-40B4-BE49-F238E27FC236}">
                <a16:creationId xmlns="" xmlns:a16="http://schemas.microsoft.com/office/drawing/2014/main" id="{11D7E1A4-64E8-4B2F-8001-95D5B1EC48EA}"/>
              </a:ext>
            </a:extLst>
          </p:cNvPr>
          <p:cNvSpPr/>
          <p:nvPr/>
        </p:nvSpPr>
        <p:spPr>
          <a:xfrm>
            <a:off x="3440412" y="3949509"/>
            <a:ext cx="66223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1">
                    <a:lumMod val="50000"/>
                  </a:schemeClr>
                </a:solidFill>
              </a:rPr>
              <a:t>Локация: 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«Точка кипения - Томск» (пр-т Ленина 26) </a:t>
            </a:r>
          </a:p>
        </p:txBody>
      </p:sp>
      <p:sp>
        <p:nvSpPr>
          <p:cNvPr id="58" name="Прямоугольник 57">
            <a:extLst>
              <a:ext uri="{FF2B5EF4-FFF2-40B4-BE49-F238E27FC236}">
                <a16:creationId xmlns="" xmlns:a16="http://schemas.microsoft.com/office/drawing/2014/main" id="{4BA0C4E9-1E03-49CA-9E57-7DCCB94578EA}"/>
              </a:ext>
            </a:extLst>
          </p:cNvPr>
          <p:cNvSpPr/>
          <p:nvPr/>
        </p:nvSpPr>
        <p:spPr>
          <a:xfrm>
            <a:off x="3179157" y="3081173"/>
            <a:ext cx="84814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ОТКРЫТАЯ ЛЕКЦИЯ ОТ COGNITIVE TECHNOLOGIES «ПРИМЕНЕНИЕ СИСТЕМ БЕСПИЛОТНОГО ВОЖДЕНИЯ ДЛЯ ПОВЫШЕНИЯ ЭФФЕКТИВНОСТИ БИЗНЕС-ПРОЦЕССОВ» (ОЛЬГА УСКОВА)</a:t>
            </a:r>
          </a:p>
        </p:txBody>
      </p:sp>
      <p:sp>
        <p:nvSpPr>
          <p:cNvPr id="59" name="Прямоугольник 58">
            <a:extLst>
              <a:ext uri="{FF2B5EF4-FFF2-40B4-BE49-F238E27FC236}">
                <a16:creationId xmlns="" xmlns:a16="http://schemas.microsoft.com/office/drawing/2014/main" id="{1FF045C6-C448-4FA4-AD5A-2AC6AC1AFFBA}"/>
              </a:ext>
            </a:extLst>
          </p:cNvPr>
          <p:cNvSpPr/>
          <p:nvPr/>
        </p:nvSpPr>
        <p:spPr>
          <a:xfrm>
            <a:off x="1181981" y="3004821"/>
            <a:ext cx="1816523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b="1" dirty="0">
                <a:solidFill>
                  <a:srgbClr val="00458E"/>
                </a:solidFill>
              </a:rPr>
              <a:t>19:45-20:45</a:t>
            </a:r>
            <a:endParaRPr lang="ru-RU" sz="2600" dirty="0"/>
          </a:p>
        </p:txBody>
      </p:sp>
      <p:sp>
        <p:nvSpPr>
          <p:cNvPr id="60" name="Прямоугольник 59">
            <a:extLst>
              <a:ext uri="{FF2B5EF4-FFF2-40B4-BE49-F238E27FC236}">
                <a16:creationId xmlns="" xmlns:a16="http://schemas.microsoft.com/office/drawing/2014/main" id="{AA4E8299-548F-41D1-94AA-A06749F83AC8}"/>
              </a:ext>
            </a:extLst>
          </p:cNvPr>
          <p:cNvSpPr/>
          <p:nvPr/>
        </p:nvSpPr>
        <p:spPr>
          <a:xfrm>
            <a:off x="236950" y="4339326"/>
            <a:ext cx="274466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b="1" dirty="0">
                <a:solidFill>
                  <a:srgbClr val="47BCC6"/>
                </a:solidFill>
              </a:rPr>
              <a:t>11.10. </a:t>
            </a:r>
            <a:r>
              <a:rPr lang="ru-RU" sz="2600" b="1" dirty="0">
                <a:solidFill>
                  <a:srgbClr val="00458E"/>
                </a:solidFill>
              </a:rPr>
              <a:t>18:30-19:30</a:t>
            </a:r>
            <a:endParaRPr lang="ru-RU" sz="2600" dirty="0"/>
          </a:p>
        </p:txBody>
      </p:sp>
      <p:sp>
        <p:nvSpPr>
          <p:cNvPr id="61" name="Прямоугольник 60">
            <a:extLst>
              <a:ext uri="{FF2B5EF4-FFF2-40B4-BE49-F238E27FC236}">
                <a16:creationId xmlns="" xmlns:a16="http://schemas.microsoft.com/office/drawing/2014/main" id="{49341F93-172D-47F2-AD0D-9CE117D4995B}"/>
              </a:ext>
            </a:extLst>
          </p:cNvPr>
          <p:cNvSpPr/>
          <p:nvPr/>
        </p:nvSpPr>
        <p:spPr>
          <a:xfrm>
            <a:off x="3179158" y="4405315"/>
            <a:ext cx="84814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ОТКРЫТАЯ ЛЕКЦИЯ ОТ IBM FRANCE (КЛЕМАНС ЛЕБРЕН, ЭММАНУЭЛЬ ЖЕНАР)</a:t>
            </a:r>
          </a:p>
        </p:txBody>
      </p:sp>
      <p:sp>
        <p:nvSpPr>
          <p:cNvPr id="63" name="Прямоугольник 62">
            <a:extLst>
              <a:ext uri="{FF2B5EF4-FFF2-40B4-BE49-F238E27FC236}">
                <a16:creationId xmlns="" xmlns:a16="http://schemas.microsoft.com/office/drawing/2014/main" id="{338CA27B-877B-49AF-80E1-FA328D1634E6}"/>
              </a:ext>
            </a:extLst>
          </p:cNvPr>
          <p:cNvSpPr/>
          <p:nvPr/>
        </p:nvSpPr>
        <p:spPr>
          <a:xfrm>
            <a:off x="3440412" y="4758172"/>
            <a:ext cx="66223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1">
                    <a:lumMod val="50000"/>
                  </a:schemeClr>
                </a:solidFill>
              </a:rPr>
              <a:t>Локация: 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ИЭМ ТГУ (ул. Набережная реки Ушайки 12, ауд. 310)</a:t>
            </a:r>
          </a:p>
        </p:txBody>
      </p:sp>
      <p:sp>
        <p:nvSpPr>
          <p:cNvPr id="64" name="Прямоугольник 63">
            <a:extLst>
              <a:ext uri="{FF2B5EF4-FFF2-40B4-BE49-F238E27FC236}">
                <a16:creationId xmlns="" xmlns:a16="http://schemas.microsoft.com/office/drawing/2014/main" id="{3F8066C3-B4BD-49E8-B8A8-0C620222F7CD}"/>
              </a:ext>
            </a:extLst>
          </p:cNvPr>
          <p:cNvSpPr/>
          <p:nvPr/>
        </p:nvSpPr>
        <p:spPr>
          <a:xfrm>
            <a:off x="236950" y="5215642"/>
            <a:ext cx="274466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b="1" dirty="0">
                <a:solidFill>
                  <a:srgbClr val="47BCC6"/>
                </a:solidFill>
              </a:rPr>
              <a:t>12.10. </a:t>
            </a:r>
            <a:r>
              <a:rPr lang="ru-RU" sz="2600" b="1" dirty="0">
                <a:solidFill>
                  <a:srgbClr val="00458E"/>
                </a:solidFill>
              </a:rPr>
              <a:t>14:30-16:15</a:t>
            </a:r>
            <a:endParaRPr lang="ru-RU" sz="2600" dirty="0"/>
          </a:p>
        </p:txBody>
      </p:sp>
      <p:sp>
        <p:nvSpPr>
          <p:cNvPr id="65" name="Прямоугольник 64">
            <a:extLst>
              <a:ext uri="{FF2B5EF4-FFF2-40B4-BE49-F238E27FC236}">
                <a16:creationId xmlns="" xmlns:a16="http://schemas.microsoft.com/office/drawing/2014/main" id="{AC128805-9743-471B-802D-2A59BA2B14E8}"/>
              </a:ext>
            </a:extLst>
          </p:cNvPr>
          <p:cNvSpPr/>
          <p:nvPr/>
        </p:nvSpPr>
        <p:spPr>
          <a:xfrm>
            <a:off x="3179157" y="5281631"/>
            <a:ext cx="90128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ОТКРЫТАЯ ЛЕКЦИЯ П.Г. ЩЕДРОВИЦКОГО «ТРИ ИНДУСТРИАЛИЗАЦИИ РОССИИ».</a:t>
            </a:r>
          </a:p>
        </p:txBody>
      </p:sp>
      <p:sp>
        <p:nvSpPr>
          <p:cNvPr id="66" name="Прямоугольник 65">
            <a:extLst>
              <a:ext uri="{FF2B5EF4-FFF2-40B4-BE49-F238E27FC236}">
                <a16:creationId xmlns="" xmlns:a16="http://schemas.microsoft.com/office/drawing/2014/main" id="{3157EBC7-3145-419C-869D-D5576BC12F03}"/>
              </a:ext>
            </a:extLst>
          </p:cNvPr>
          <p:cNvSpPr/>
          <p:nvPr/>
        </p:nvSpPr>
        <p:spPr>
          <a:xfrm>
            <a:off x="3454592" y="5561899"/>
            <a:ext cx="66223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1">
                    <a:lumMod val="50000"/>
                  </a:schemeClr>
                </a:solidFill>
              </a:rPr>
              <a:t>Локация: 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«Точка кипения - Томск» (пр-т Ленина 26) </a:t>
            </a:r>
          </a:p>
        </p:txBody>
      </p:sp>
      <p:cxnSp>
        <p:nvCxnSpPr>
          <p:cNvPr id="72" name="Прямая соединительная линия 71">
            <a:extLst>
              <a:ext uri="{FF2B5EF4-FFF2-40B4-BE49-F238E27FC236}">
                <a16:creationId xmlns="" xmlns:a16="http://schemas.microsoft.com/office/drawing/2014/main" id="{EFDAD561-0DD6-49FC-A42E-7522FD92E1C1}"/>
              </a:ext>
            </a:extLst>
          </p:cNvPr>
          <p:cNvCxnSpPr>
            <a:cxnSpLocks/>
          </p:cNvCxnSpPr>
          <p:nvPr/>
        </p:nvCxnSpPr>
        <p:spPr>
          <a:xfrm>
            <a:off x="199190" y="2099229"/>
            <a:ext cx="11191963" cy="18006"/>
          </a:xfrm>
          <a:prstGeom prst="line">
            <a:avLst/>
          </a:prstGeom>
          <a:ln w="19050">
            <a:solidFill>
              <a:srgbClr val="47BC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>
            <a:extLst>
              <a:ext uri="{FF2B5EF4-FFF2-40B4-BE49-F238E27FC236}">
                <a16:creationId xmlns="" xmlns:a16="http://schemas.microsoft.com/office/drawing/2014/main" id="{C924D111-89C8-4DE6-A68D-22E5775B31D0}"/>
              </a:ext>
            </a:extLst>
          </p:cNvPr>
          <p:cNvCxnSpPr>
            <a:cxnSpLocks/>
          </p:cNvCxnSpPr>
          <p:nvPr/>
        </p:nvCxnSpPr>
        <p:spPr>
          <a:xfrm>
            <a:off x="199190" y="4358880"/>
            <a:ext cx="11191963" cy="18006"/>
          </a:xfrm>
          <a:prstGeom prst="line">
            <a:avLst/>
          </a:prstGeom>
          <a:ln w="19050">
            <a:solidFill>
              <a:srgbClr val="47BC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>
            <a:extLst>
              <a:ext uri="{FF2B5EF4-FFF2-40B4-BE49-F238E27FC236}">
                <a16:creationId xmlns="" xmlns:a16="http://schemas.microsoft.com/office/drawing/2014/main" id="{5374B793-5278-480A-B98A-91F298583F0A}"/>
              </a:ext>
            </a:extLst>
          </p:cNvPr>
          <p:cNvCxnSpPr>
            <a:cxnSpLocks/>
          </p:cNvCxnSpPr>
          <p:nvPr/>
        </p:nvCxnSpPr>
        <p:spPr>
          <a:xfrm>
            <a:off x="199190" y="5182979"/>
            <a:ext cx="11191963" cy="18006"/>
          </a:xfrm>
          <a:prstGeom prst="line">
            <a:avLst/>
          </a:prstGeom>
          <a:ln w="19050">
            <a:solidFill>
              <a:srgbClr val="47BC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6" name="Рисунок 7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9898" y="4772610"/>
            <a:ext cx="164694" cy="252530"/>
          </a:xfrm>
          <a:prstGeom prst="rect">
            <a:avLst/>
          </a:prstGeom>
        </p:spPr>
      </p:pic>
      <p:pic>
        <p:nvPicPr>
          <p:cNvPr id="77" name="Рисунок 7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9898" y="3981519"/>
            <a:ext cx="164694" cy="252530"/>
          </a:xfrm>
          <a:prstGeom prst="rect">
            <a:avLst/>
          </a:prstGeom>
        </p:spPr>
      </p:pic>
      <p:pic>
        <p:nvPicPr>
          <p:cNvPr id="78" name="Рисунок 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9898" y="1716635"/>
            <a:ext cx="164694" cy="252530"/>
          </a:xfrm>
          <a:prstGeom prst="rect">
            <a:avLst/>
          </a:prstGeom>
        </p:spPr>
      </p:pic>
      <p:pic>
        <p:nvPicPr>
          <p:cNvPr id="79" name="Рисунок 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0848" y="5600142"/>
            <a:ext cx="164694" cy="252530"/>
          </a:xfrm>
          <a:prstGeom prst="rect">
            <a:avLst/>
          </a:prstGeom>
        </p:spPr>
      </p:pic>
      <p:sp>
        <p:nvSpPr>
          <p:cNvPr id="24" name="Прямоугольник 23">
            <a:extLst>
              <a:ext uri="{FF2B5EF4-FFF2-40B4-BE49-F238E27FC236}">
                <a16:creationId xmlns="" xmlns:a16="http://schemas.microsoft.com/office/drawing/2014/main" id="{341CB6BE-F1D0-41BB-B66F-F275AB702E9F}"/>
              </a:ext>
            </a:extLst>
          </p:cNvPr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1523"/>
            <a:r>
              <a:rPr lang="ru-RU" sz="2000" b="1" dirty="0">
                <a:solidFill>
                  <a:schemeClr val="bg1"/>
                </a:solidFill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91601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FBDBD213-1392-46CA-9053-BD9C7A098520}"/>
              </a:ext>
            </a:extLst>
          </p:cNvPr>
          <p:cNvSpPr/>
          <p:nvPr/>
        </p:nvSpPr>
        <p:spPr>
          <a:xfrm>
            <a:off x="3514606" y="1519031"/>
            <a:ext cx="27508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НЕТВОРКИНГ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D7F8CE69-8868-483A-ACCE-AD68928119B8}"/>
              </a:ext>
            </a:extLst>
          </p:cNvPr>
          <p:cNvSpPr/>
          <p:nvPr/>
        </p:nvSpPr>
        <p:spPr>
          <a:xfrm>
            <a:off x="3514606" y="2585496"/>
            <a:ext cx="333169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cap="all" dirty="0"/>
              <a:t>Спектакль «Топливо»</a:t>
            </a:r>
          </a:p>
          <a:p>
            <a:r>
              <a:rPr lang="ru-RU" sz="1600" i="1" dirty="0"/>
              <a:t>На основе интервью с Давидом Яном, создателем компании </a:t>
            </a:r>
            <a:r>
              <a:rPr lang="en-US" sz="1600" i="1" dirty="0"/>
              <a:t>ABBYY</a:t>
            </a:r>
            <a:endParaRPr lang="ru-RU" sz="1600" i="1" dirty="0"/>
          </a:p>
        </p:txBody>
      </p:sp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88A2B743-E738-4ED4-BAA1-D1CE56D38726}"/>
              </a:ext>
            </a:extLst>
          </p:cNvPr>
          <p:cNvSpPr/>
          <p:nvPr/>
        </p:nvSpPr>
        <p:spPr>
          <a:xfrm>
            <a:off x="7245711" y="1541723"/>
            <a:ext cx="35067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1">
                    <a:lumMod val="50000"/>
                  </a:schemeClr>
                </a:solidFill>
              </a:rPr>
              <a:t>Участники: 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300 человек – участники Форума</a:t>
            </a:r>
          </a:p>
          <a:p>
            <a:r>
              <a:rPr lang="ru-RU" sz="1600" b="1" dirty="0">
                <a:solidFill>
                  <a:schemeClr val="bg1">
                    <a:lumMod val="50000"/>
                  </a:schemeClr>
                </a:solidFill>
              </a:rPr>
              <a:t>Локация: 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МКЦ ТПУ (</a:t>
            </a:r>
            <a:r>
              <a:rPr lang="ru-RU" sz="1600" dirty="0" err="1">
                <a:solidFill>
                  <a:schemeClr val="bg1">
                    <a:lumMod val="50000"/>
                  </a:schemeClr>
                </a:solidFill>
              </a:rPr>
              <a:t>ул.Усова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, 13в)</a:t>
            </a:r>
          </a:p>
        </p:txBody>
      </p:sp>
      <p:sp>
        <p:nvSpPr>
          <p:cNvPr id="29" name="Прямоугольник 28">
            <a:extLst>
              <a:ext uri="{FF2B5EF4-FFF2-40B4-BE49-F238E27FC236}">
                <a16:creationId xmlns="" xmlns:a16="http://schemas.microsoft.com/office/drawing/2014/main" id="{61E4DFB2-7E9B-4662-91A3-8B43DEFB237F}"/>
              </a:ext>
            </a:extLst>
          </p:cNvPr>
          <p:cNvSpPr/>
          <p:nvPr/>
        </p:nvSpPr>
        <p:spPr>
          <a:xfrm>
            <a:off x="7245712" y="2644961"/>
            <a:ext cx="36882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1">
                    <a:lumMod val="50000"/>
                  </a:schemeClr>
                </a:solidFill>
              </a:rPr>
              <a:t>Участники: 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300 человек – участники форума, приглашенные по списку </a:t>
            </a:r>
          </a:p>
          <a:p>
            <a:r>
              <a:rPr lang="ru-RU" sz="1600" b="1" dirty="0">
                <a:solidFill>
                  <a:schemeClr val="bg1">
                    <a:lumMod val="50000"/>
                  </a:schemeClr>
                </a:solidFill>
              </a:rPr>
              <a:t>Локация: 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МКЦ ТПУ (</a:t>
            </a:r>
            <a:r>
              <a:rPr lang="ru-RU" sz="1600" dirty="0" err="1">
                <a:solidFill>
                  <a:schemeClr val="bg1">
                    <a:lumMod val="50000"/>
                  </a:schemeClr>
                </a:solidFill>
              </a:rPr>
              <a:t>ул.Усова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, 13в)</a:t>
            </a:r>
          </a:p>
        </p:txBody>
      </p:sp>
      <p:sp>
        <p:nvSpPr>
          <p:cNvPr id="30" name="Прямоугольник 29">
            <a:extLst>
              <a:ext uri="{FF2B5EF4-FFF2-40B4-BE49-F238E27FC236}">
                <a16:creationId xmlns="" xmlns:a16="http://schemas.microsoft.com/office/drawing/2014/main" id="{A49129EC-2D63-40FB-848D-49475D5B623F}"/>
              </a:ext>
            </a:extLst>
          </p:cNvPr>
          <p:cNvSpPr/>
          <p:nvPr/>
        </p:nvSpPr>
        <p:spPr>
          <a:xfrm>
            <a:off x="532700" y="1541723"/>
            <a:ext cx="273023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b="1" dirty="0">
                <a:solidFill>
                  <a:srgbClr val="47BCC6"/>
                </a:solidFill>
              </a:rPr>
              <a:t>10.10</a:t>
            </a:r>
            <a:r>
              <a:rPr lang="ru-RU" sz="2600" b="1" dirty="0">
                <a:solidFill>
                  <a:srgbClr val="00458E"/>
                </a:solidFill>
              </a:rPr>
              <a:t> 21:00-23:00 </a:t>
            </a:r>
            <a:endParaRPr lang="ru-RU" sz="2600" dirty="0"/>
          </a:p>
        </p:txBody>
      </p:sp>
      <p:sp>
        <p:nvSpPr>
          <p:cNvPr id="31" name="Прямоугольник 30">
            <a:extLst>
              <a:ext uri="{FF2B5EF4-FFF2-40B4-BE49-F238E27FC236}">
                <a16:creationId xmlns="" xmlns:a16="http://schemas.microsoft.com/office/drawing/2014/main" id="{32575239-C194-459A-B563-6551D1CCA595}"/>
              </a:ext>
            </a:extLst>
          </p:cNvPr>
          <p:cNvSpPr/>
          <p:nvPr/>
        </p:nvSpPr>
        <p:spPr>
          <a:xfrm>
            <a:off x="532700" y="2585496"/>
            <a:ext cx="273023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b="1" dirty="0">
                <a:solidFill>
                  <a:srgbClr val="47BCC6"/>
                </a:solidFill>
              </a:rPr>
              <a:t>11.10</a:t>
            </a:r>
            <a:r>
              <a:rPr lang="ru-RU" sz="2600" b="1" dirty="0">
                <a:solidFill>
                  <a:srgbClr val="00458E"/>
                </a:solidFill>
              </a:rPr>
              <a:t> 20:00-21:00 </a:t>
            </a:r>
            <a:endParaRPr lang="ru-RU" sz="2600" dirty="0"/>
          </a:p>
        </p:txBody>
      </p:sp>
      <p:sp>
        <p:nvSpPr>
          <p:cNvPr id="32" name="Прямоугольник 31">
            <a:extLst>
              <a:ext uri="{FF2B5EF4-FFF2-40B4-BE49-F238E27FC236}">
                <a16:creationId xmlns="" xmlns:a16="http://schemas.microsoft.com/office/drawing/2014/main" id="{ABA29086-1293-436D-9202-08DD457013B4}"/>
              </a:ext>
            </a:extLst>
          </p:cNvPr>
          <p:cNvSpPr/>
          <p:nvPr/>
        </p:nvSpPr>
        <p:spPr>
          <a:xfrm>
            <a:off x="3508788" y="4021619"/>
            <a:ext cx="30876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cap="all" dirty="0"/>
              <a:t>Science slam</a:t>
            </a:r>
            <a:endParaRPr lang="ru-RU" sz="2000" b="1" dirty="0"/>
          </a:p>
        </p:txBody>
      </p: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0033E00F-CF1B-47FD-87A0-444ACD16E7F7}"/>
              </a:ext>
            </a:extLst>
          </p:cNvPr>
          <p:cNvSpPr/>
          <p:nvPr/>
        </p:nvSpPr>
        <p:spPr>
          <a:xfrm>
            <a:off x="1367631" y="3975452"/>
            <a:ext cx="1816523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b="1" dirty="0">
                <a:solidFill>
                  <a:srgbClr val="00458E"/>
                </a:solidFill>
              </a:rPr>
              <a:t>19:00-22:00</a:t>
            </a:r>
            <a:endParaRPr lang="ru-RU" sz="2600" dirty="0"/>
          </a:p>
        </p:txBody>
      </p:sp>
      <p:sp>
        <p:nvSpPr>
          <p:cNvPr id="34" name="Прямоугольник 33">
            <a:extLst>
              <a:ext uri="{FF2B5EF4-FFF2-40B4-BE49-F238E27FC236}">
                <a16:creationId xmlns="" xmlns:a16="http://schemas.microsoft.com/office/drawing/2014/main" id="{2807838F-AE8A-43EE-AECC-F372B87B9450}"/>
              </a:ext>
            </a:extLst>
          </p:cNvPr>
          <p:cNvSpPr/>
          <p:nvPr/>
        </p:nvSpPr>
        <p:spPr>
          <a:xfrm>
            <a:off x="7245712" y="4000582"/>
            <a:ext cx="35067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1">
                    <a:lumMod val="50000"/>
                  </a:schemeClr>
                </a:solidFill>
              </a:rPr>
              <a:t>Участники: 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молодые ученые, участники Форума</a:t>
            </a:r>
          </a:p>
          <a:p>
            <a:r>
              <a:rPr lang="ru-RU" sz="1600" b="1" dirty="0">
                <a:solidFill>
                  <a:schemeClr val="bg1">
                    <a:lumMod val="50000"/>
                  </a:schemeClr>
                </a:solidFill>
              </a:rPr>
              <a:t>Локация: 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НК </a:t>
            </a:r>
            <a:r>
              <a:rPr lang="ru-RU" sz="1600" dirty="0" err="1">
                <a:solidFill>
                  <a:schemeClr val="bg1">
                    <a:lumMod val="50000"/>
                  </a:schemeClr>
                </a:solidFill>
              </a:rPr>
              <a:t>Театро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, пр-т Фрунзе 103</a:t>
            </a:r>
          </a:p>
        </p:txBody>
      </p:sp>
      <p:sp>
        <p:nvSpPr>
          <p:cNvPr id="38" name="Прямоугольник 37">
            <a:extLst>
              <a:ext uri="{FF2B5EF4-FFF2-40B4-BE49-F238E27FC236}">
                <a16:creationId xmlns="" xmlns:a16="http://schemas.microsoft.com/office/drawing/2014/main" id="{D94EBFE7-A5F5-4BB9-9C1B-7AC48275156F}"/>
              </a:ext>
            </a:extLst>
          </p:cNvPr>
          <p:cNvSpPr/>
          <p:nvPr/>
        </p:nvSpPr>
        <p:spPr>
          <a:xfrm>
            <a:off x="519953" y="5039128"/>
            <a:ext cx="265489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b="1" dirty="0">
                <a:solidFill>
                  <a:srgbClr val="47BCC6"/>
                </a:solidFill>
              </a:rPr>
              <a:t>12.10 </a:t>
            </a:r>
            <a:r>
              <a:rPr lang="ru-RU" sz="2600" b="1" dirty="0">
                <a:solidFill>
                  <a:srgbClr val="00458E"/>
                </a:solidFill>
              </a:rPr>
              <a:t>19:20-22:00</a:t>
            </a:r>
            <a:endParaRPr lang="ru-RU" sz="2600" dirty="0"/>
          </a:p>
        </p:txBody>
      </p:sp>
      <p:sp>
        <p:nvSpPr>
          <p:cNvPr id="39" name="Прямоугольник 38">
            <a:extLst>
              <a:ext uri="{FF2B5EF4-FFF2-40B4-BE49-F238E27FC236}">
                <a16:creationId xmlns="" xmlns:a16="http://schemas.microsoft.com/office/drawing/2014/main" id="{C025E0BE-C787-45DC-ADF0-628C38D9E7CE}"/>
              </a:ext>
            </a:extLst>
          </p:cNvPr>
          <p:cNvSpPr/>
          <p:nvPr/>
        </p:nvSpPr>
        <p:spPr>
          <a:xfrm>
            <a:off x="3496041" y="5039128"/>
            <a:ext cx="30876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ЗАКРЫТИЕ ФОРУМА. КОНЦЕРТ. НЕТВОРКИНГ</a:t>
            </a:r>
          </a:p>
        </p:txBody>
      </p:sp>
      <p:sp>
        <p:nvSpPr>
          <p:cNvPr id="40" name="Прямоугольник 39">
            <a:extLst>
              <a:ext uri="{FF2B5EF4-FFF2-40B4-BE49-F238E27FC236}">
                <a16:creationId xmlns="" xmlns:a16="http://schemas.microsoft.com/office/drawing/2014/main" id="{EFB413F9-28DE-40A4-9714-C64F7DD9B6B2}"/>
              </a:ext>
            </a:extLst>
          </p:cNvPr>
          <p:cNvSpPr/>
          <p:nvPr/>
        </p:nvSpPr>
        <p:spPr>
          <a:xfrm>
            <a:off x="7232964" y="5043798"/>
            <a:ext cx="45487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1">
                    <a:lumMod val="50000"/>
                  </a:schemeClr>
                </a:solidFill>
              </a:rPr>
              <a:t>Участники: 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участники Форума</a:t>
            </a:r>
          </a:p>
          <a:p>
            <a:r>
              <a:rPr lang="ru-RU" sz="1600" b="1" dirty="0">
                <a:solidFill>
                  <a:schemeClr val="bg1">
                    <a:lumMod val="50000"/>
                  </a:schemeClr>
                </a:solidFill>
              </a:rPr>
              <a:t>Локация: </a:t>
            </a:r>
            <a:r>
              <a:rPr lang="ru-RU" sz="1600" dirty="0">
                <a:solidFill>
                  <a:schemeClr val="bg1">
                    <a:lumMod val="50000"/>
                  </a:schemeClr>
                </a:solidFill>
              </a:rPr>
              <a:t>СК «Гармония», ул. Высоцкого, 7 стр.6</a:t>
            </a:r>
          </a:p>
        </p:txBody>
      </p:sp>
      <p:cxnSp>
        <p:nvCxnSpPr>
          <p:cNvPr id="41" name="Прямая соединительная линия 40">
            <a:extLst>
              <a:ext uri="{FF2B5EF4-FFF2-40B4-BE49-F238E27FC236}">
                <a16:creationId xmlns="" xmlns:a16="http://schemas.microsoft.com/office/drawing/2014/main" id="{782C95FE-9D22-4A2C-BC9E-B14622F336CB}"/>
              </a:ext>
            </a:extLst>
          </p:cNvPr>
          <p:cNvCxnSpPr>
            <a:cxnSpLocks/>
          </p:cNvCxnSpPr>
          <p:nvPr/>
        </p:nvCxnSpPr>
        <p:spPr>
          <a:xfrm>
            <a:off x="532700" y="2508598"/>
            <a:ext cx="10988740" cy="16304"/>
          </a:xfrm>
          <a:prstGeom prst="line">
            <a:avLst/>
          </a:prstGeom>
          <a:ln w="19050">
            <a:solidFill>
              <a:srgbClr val="47BC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>
            <a:extLst>
              <a:ext uri="{FF2B5EF4-FFF2-40B4-BE49-F238E27FC236}">
                <a16:creationId xmlns="" xmlns:a16="http://schemas.microsoft.com/office/drawing/2014/main" id="{0F0D0CC3-56F4-4DA2-92CA-6BBB254906B9}"/>
              </a:ext>
            </a:extLst>
          </p:cNvPr>
          <p:cNvCxnSpPr>
            <a:cxnSpLocks/>
          </p:cNvCxnSpPr>
          <p:nvPr/>
        </p:nvCxnSpPr>
        <p:spPr>
          <a:xfrm>
            <a:off x="618425" y="4901854"/>
            <a:ext cx="10988740" cy="17679"/>
          </a:xfrm>
          <a:prstGeom prst="line">
            <a:avLst/>
          </a:prstGeom>
          <a:ln w="19050">
            <a:solidFill>
              <a:srgbClr val="47BC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3327952" y="126307"/>
            <a:ext cx="62059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8BD2"/>
                </a:solidFill>
              </a:rPr>
              <a:t>НЕТВОРКИНГ И ВЕЧЕРНИЕ МЕРОПРИЯТИЯ</a:t>
            </a:r>
          </a:p>
        </p:txBody>
      </p:sp>
      <p:pic>
        <p:nvPicPr>
          <p:cNvPr id="55" name="Рисунок 5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8270" y="3126019"/>
            <a:ext cx="164694" cy="252530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8510" y="2624116"/>
            <a:ext cx="281250" cy="247500"/>
          </a:xfrm>
          <a:prstGeom prst="rect">
            <a:avLst/>
          </a:prstGeom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8270" y="2020245"/>
            <a:ext cx="164694" cy="252530"/>
          </a:xfrm>
          <a:prstGeom prst="rect">
            <a:avLst/>
          </a:prstGeom>
        </p:spPr>
      </p:pic>
      <p:pic>
        <p:nvPicPr>
          <p:cNvPr id="68" name="Рисунок 6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8510" y="1518342"/>
            <a:ext cx="281250" cy="247500"/>
          </a:xfrm>
          <a:prstGeom prst="rect">
            <a:avLst/>
          </a:prstGeom>
        </p:spPr>
      </p:pic>
      <p:pic>
        <p:nvPicPr>
          <p:cNvPr id="69" name="Рисунок 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8270" y="4502299"/>
            <a:ext cx="164694" cy="252530"/>
          </a:xfrm>
          <a:prstGeom prst="rect">
            <a:avLst/>
          </a:prstGeom>
        </p:spPr>
      </p:pic>
      <p:pic>
        <p:nvPicPr>
          <p:cNvPr id="70" name="Рисунок 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8510" y="4000396"/>
            <a:ext cx="281250" cy="247500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5523" y="5333031"/>
            <a:ext cx="164694" cy="252530"/>
          </a:xfrm>
          <a:prstGeom prst="rect">
            <a:avLst/>
          </a:prstGeom>
        </p:spPr>
      </p:pic>
      <p:pic>
        <p:nvPicPr>
          <p:cNvPr id="73" name="Рисунок 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5763" y="5051664"/>
            <a:ext cx="281250" cy="247500"/>
          </a:xfrm>
          <a:prstGeom prst="rect">
            <a:avLst/>
          </a:prstGeom>
        </p:spPr>
      </p:pic>
      <p:sp>
        <p:nvSpPr>
          <p:cNvPr id="43" name="Прямоугольник 42">
            <a:extLst>
              <a:ext uri="{FF2B5EF4-FFF2-40B4-BE49-F238E27FC236}">
                <a16:creationId xmlns="" xmlns:a16="http://schemas.microsoft.com/office/drawing/2014/main" id="{B2E77CDF-97C1-4C89-84B7-7E825263A689}"/>
              </a:ext>
            </a:extLst>
          </p:cNvPr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1523"/>
            <a:r>
              <a:rPr lang="ru-RU" sz="2000" b="1" dirty="0">
                <a:solidFill>
                  <a:schemeClr val="bg1"/>
                </a:solidFill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371342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3332259" y="133934"/>
            <a:ext cx="641495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8BD2"/>
                </a:solidFill>
              </a:rPr>
              <a:t>ОТБОРОЧНЫЙ ЭТАП DigitalSkills2018 </a:t>
            </a:r>
          </a:p>
          <a:p>
            <a:r>
              <a:rPr lang="ru-RU" sz="2800" b="1" dirty="0">
                <a:solidFill>
                  <a:srgbClr val="008BD2"/>
                </a:solidFill>
              </a:rPr>
              <a:t>В ТОМСКОЙ ОБЛАСТИ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383596" y="4098234"/>
            <a:ext cx="470530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ЛОКАЦИЯ: </a:t>
            </a:r>
            <a:r>
              <a:rPr lang="ru-RU" sz="2000" dirty="0"/>
              <a:t>Томский техникум информационных технологий, НИ ТГУ</a:t>
            </a:r>
          </a:p>
          <a:p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>УЧАСТНИКИ И ЭКСПЕРТЫ: </a:t>
            </a:r>
            <a:r>
              <a:rPr lang="ru-RU" sz="2000" dirty="0"/>
              <a:t>76 человек </a:t>
            </a: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620" y="4091938"/>
            <a:ext cx="224976" cy="344962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1" y="5041137"/>
            <a:ext cx="361723" cy="318316"/>
          </a:xfrm>
          <a:prstGeom prst="rect">
            <a:avLst/>
          </a:prstGeom>
        </p:spPr>
      </p:pic>
      <p:sp>
        <p:nvSpPr>
          <p:cNvPr id="42" name="Прямоугольник 41"/>
          <p:cNvSpPr/>
          <p:nvPr/>
        </p:nvSpPr>
        <p:spPr>
          <a:xfrm>
            <a:off x="4984921" y="4897788"/>
            <a:ext cx="69733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ОРГАНИЗАТОРЫ: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Департамент профессионального образования Томской области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Томский техникум информационных технологий</a:t>
            </a: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F60D4328-7830-4C32-947E-F1D3475327CE}"/>
              </a:ext>
            </a:extLst>
          </p:cNvPr>
          <p:cNvSpPr/>
          <p:nvPr/>
        </p:nvSpPr>
        <p:spPr>
          <a:xfrm>
            <a:off x="4814361" y="1452033"/>
            <a:ext cx="6940622" cy="2977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ru-RU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Чемпионат </a:t>
            </a:r>
            <a:r>
              <a:rPr lang="en-US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DigitalSkills </a:t>
            </a:r>
            <a:r>
              <a:rPr lang="ru-RU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для сотрудников IT-компаний и студентов высшего и средне-профессионального образования </a:t>
            </a:r>
            <a:r>
              <a:rPr lang="ru-RU" b="1" dirty="0">
                <a:solidFill>
                  <a:srgbClr val="555555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555555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555555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по </a:t>
            </a:r>
            <a:r>
              <a:rPr lang="ru-RU" b="1" dirty="0">
                <a:solidFill>
                  <a:srgbClr val="008BD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6 КОМПЕТЕНЦИЯМ: </a:t>
            </a:r>
            <a:endParaRPr lang="ru-RU" b="1" dirty="0">
              <a:solidFill>
                <a:srgbClr val="008BD2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ru-RU" dirty="0">
                <a:ea typeface="Times New Roman" panose="02020603050405020304" pitchFamily="18" charset="0"/>
                <a:cs typeface="Times New Roman" panose="02020603050405020304" pitchFamily="18" charset="0"/>
              </a:rPr>
              <a:t>1. Сетевое и системное администрирование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ru-RU" dirty="0">
                <a:ea typeface="Times New Roman" panose="02020603050405020304" pitchFamily="18" charset="0"/>
                <a:cs typeface="Times New Roman" panose="02020603050405020304" pitchFamily="18" charset="0"/>
              </a:rPr>
              <a:t>2. Программные решения для бизнеса на платформе 1С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ru-RU" dirty="0">
                <a:ea typeface="Times New Roman" panose="02020603050405020304" pitchFamily="18" charset="0"/>
                <a:cs typeface="Times New Roman" panose="02020603050405020304" pitchFamily="18" charset="0"/>
              </a:rPr>
              <a:t>3. Веб-дизайн и разработка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ru-RU" dirty="0">
                <a:ea typeface="Times New Roman" panose="02020603050405020304" pitchFamily="18" charset="0"/>
                <a:cs typeface="Times New Roman" panose="02020603050405020304" pitchFamily="18" charset="0"/>
              </a:rPr>
              <a:t>4. Разработка мобильных приложений (F</a:t>
            </a:r>
            <a:r>
              <a:rPr lang="en-US" dirty="0">
                <a:ea typeface="Times New Roman" panose="02020603050405020304" pitchFamily="18" charset="0"/>
                <a:cs typeface="Times New Roman" panose="02020603050405020304" pitchFamily="18" charset="0"/>
              </a:rPr>
              <a:t>uture</a:t>
            </a:r>
            <a:r>
              <a:rPr lang="ru-RU" dirty="0"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dirty="0">
                <a:ea typeface="Times New Roman" panose="02020603050405020304" pitchFamily="18" charset="0"/>
                <a:cs typeface="Times New Roman" panose="02020603050405020304" pitchFamily="18" charset="0"/>
              </a:rPr>
              <a:t>kills</a:t>
            </a:r>
            <a:r>
              <a:rPr lang="ru-RU" dirty="0"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ru-RU" dirty="0">
                <a:ea typeface="Times New Roman" panose="02020603050405020304" pitchFamily="18" charset="0"/>
                <a:cs typeface="Times New Roman" panose="02020603050405020304" pitchFamily="18" charset="0"/>
              </a:rPr>
              <a:t>5. Машинное обучение и большие данные (FS)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ru-RU" dirty="0">
                <a:ea typeface="Times New Roman" panose="02020603050405020304" pitchFamily="18" charset="0"/>
                <a:cs typeface="Times New Roman" panose="02020603050405020304" pitchFamily="18" charset="0"/>
              </a:rPr>
              <a:t>6. Разработка решений с использованием блокчейн технологий (FS)</a:t>
            </a:r>
            <a:endParaRPr lang="ru-RU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34983" y="1297052"/>
            <a:ext cx="7052734" cy="3445755"/>
          </a:xfrm>
          <a:prstGeom prst="rect">
            <a:avLst/>
          </a:prstGeom>
          <a:noFill/>
          <a:ln w="28575">
            <a:solidFill>
              <a:srgbClr val="47BC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  <a:endParaRPr lang="ru-RU" dirty="0"/>
          </a:p>
        </p:txBody>
      </p:sp>
      <p:pic>
        <p:nvPicPr>
          <p:cNvPr id="10" name="Picture 2" descr="ÐÐ°ÑÑÐ¸Ð½ÐºÐ¸ Ð¿Ð¾ Ð·Ð°Ð¿ÑÐ¾ÑÑ worldskills russia logo png">
            <a:extLst>
              <a:ext uri="{FF2B5EF4-FFF2-40B4-BE49-F238E27FC236}">
                <a16:creationId xmlns="" xmlns:a16="http://schemas.microsoft.com/office/drawing/2014/main" id="{88F38027-AF70-4637-9D98-986BBB413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728" y="1635394"/>
            <a:ext cx="2236272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ÐÐ°ÑÑÐ¸Ð½ÐºÐ¸ Ð¿Ð¾ Ð·Ð°Ð¿ÑÐ¾ÑÑ digital skills worldskills russia">
            <a:extLst>
              <a:ext uri="{FF2B5EF4-FFF2-40B4-BE49-F238E27FC236}">
                <a16:creationId xmlns="" xmlns:a16="http://schemas.microsoft.com/office/drawing/2014/main" id="{342A3EB3-F116-44BE-9437-F5B330A5CE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03" y="1624678"/>
            <a:ext cx="2040634" cy="1643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E000337F-B2F6-473D-87BE-6CA628371D9F}"/>
              </a:ext>
            </a:extLst>
          </p:cNvPr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1523"/>
            <a:r>
              <a:rPr lang="ru-RU" sz="2000" b="1" dirty="0">
                <a:solidFill>
                  <a:schemeClr val="bg1"/>
                </a:solidFill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193048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9B220829-5AE9-4FED-A19B-C07909407678}"/>
              </a:ext>
            </a:extLst>
          </p:cNvPr>
          <p:cNvSpPr/>
          <p:nvPr/>
        </p:nvSpPr>
        <p:spPr>
          <a:xfrm>
            <a:off x="8625207" y="2172313"/>
            <a:ext cx="3566793" cy="308442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2688272" y="90968"/>
            <a:ext cx="60388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cap="all" dirty="0">
                <a:solidFill>
                  <a:srgbClr val="008BD2"/>
                </a:solidFill>
              </a:rPr>
              <a:t>Состав воркшопа</a:t>
            </a:r>
          </a:p>
          <a:p>
            <a:r>
              <a:rPr lang="ru-RU" sz="2800" b="1" cap="all" dirty="0">
                <a:solidFill>
                  <a:srgbClr val="008BD2"/>
                </a:solidFill>
              </a:rPr>
              <a:t>и требования к задачам</a:t>
            </a:r>
          </a:p>
        </p:txBody>
      </p:sp>
      <p:sp>
        <p:nvSpPr>
          <p:cNvPr id="3" name="Овал 2">
            <a:extLst>
              <a:ext uri="{FF2B5EF4-FFF2-40B4-BE49-F238E27FC236}">
                <a16:creationId xmlns="" xmlns:a16="http://schemas.microsoft.com/office/drawing/2014/main" id="{FE1498A4-1BBA-4FA9-8B9A-DDFB6A7D0300}"/>
              </a:ext>
            </a:extLst>
          </p:cNvPr>
          <p:cNvSpPr/>
          <p:nvPr/>
        </p:nvSpPr>
        <p:spPr>
          <a:xfrm>
            <a:off x="2550781" y="1759226"/>
            <a:ext cx="1192695" cy="1143000"/>
          </a:xfrm>
          <a:prstGeom prst="ellipse">
            <a:avLst/>
          </a:prstGeom>
          <a:solidFill>
            <a:srgbClr val="008BD3"/>
          </a:solidFill>
          <a:ln>
            <a:solidFill>
              <a:srgbClr val="1C35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Овал 19">
            <a:extLst>
              <a:ext uri="{FF2B5EF4-FFF2-40B4-BE49-F238E27FC236}">
                <a16:creationId xmlns="" xmlns:a16="http://schemas.microsoft.com/office/drawing/2014/main" id="{0E794D9C-5DEE-4D84-80F2-000974974B67}"/>
              </a:ext>
            </a:extLst>
          </p:cNvPr>
          <p:cNvSpPr/>
          <p:nvPr/>
        </p:nvSpPr>
        <p:spPr>
          <a:xfrm>
            <a:off x="804807" y="3869634"/>
            <a:ext cx="1192695" cy="1143000"/>
          </a:xfrm>
          <a:prstGeom prst="ellipse">
            <a:avLst/>
          </a:prstGeom>
          <a:solidFill>
            <a:srgbClr val="008BD3"/>
          </a:solidFill>
          <a:ln>
            <a:solidFill>
              <a:srgbClr val="1C35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Овал 20">
            <a:extLst>
              <a:ext uri="{FF2B5EF4-FFF2-40B4-BE49-F238E27FC236}">
                <a16:creationId xmlns="" xmlns:a16="http://schemas.microsoft.com/office/drawing/2014/main" id="{768B56DF-46E0-4D0A-ACD6-0031B214238F}"/>
              </a:ext>
            </a:extLst>
          </p:cNvPr>
          <p:cNvSpPr/>
          <p:nvPr/>
        </p:nvSpPr>
        <p:spPr>
          <a:xfrm>
            <a:off x="4177485" y="3869634"/>
            <a:ext cx="1192695" cy="1143000"/>
          </a:xfrm>
          <a:prstGeom prst="ellipse">
            <a:avLst/>
          </a:prstGeom>
          <a:solidFill>
            <a:srgbClr val="008BD3"/>
          </a:solidFill>
          <a:ln>
            <a:solidFill>
              <a:srgbClr val="1C35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Прямая со стрелкой 4">
            <a:extLst>
              <a:ext uri="{FF2B5EF4-FFF2-40B4-BE49-F238E27FC236}">
                <a16:creationId xmlns="" xmlns:a16="http://schemas.microsoft.com/office/drawing/2014/main" id="{37BCD6C6-00C6-4CB0-8D97-C850965D5A4A}"/>
              </a:ext>
            </a:extLst>
          </p:cNvPr>
          <p:cNvCxnSpPr/>
          <p:nvPr/>
        </p:nvCxnSpPr>
        <p:spPr>
          <a:xfrm>
            <a:off x="3598530" y="2902226"/>
            <a:ext cx="765313" cy="967408"/>
          </a:xfrm>
          <a:prstGeom prst="straightConnector1">
            <a:avLst/>
          </a:prstGeom>
          <a:ln w="12700">
            <a:solidFill>
              <a:srgbClr val="D9241D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>
            <a:extLst>
              <a:ext uri="{FF2B5EF4-FFF2-40B4-BE49-F238E27FC236}">
                <a16:creationId xmlns="" xmlns:a16="http://schemas.microsoft.com/office/drawing/2014/main" id="{B964F46D-7F4F-4EEF-8A6A-1C096EE25B43}"/>
              </a:ext>
            </a:extLst>
          </p:cNvPr>
          <p:cNvCxnSpPr>
            <a:cxnSpLocks/>
          </p:cNvCxnSpPr>
          <p:nvPr/>
        </p:nvCxnSpPr>
        <p:spPr>
          <a:xfrm flipV="1">
            <a:off x="1739913" y="2902226"/>
            <a:ext cx="948359" cy="967408"/>
          </a:xfrm>
          <a:prstGeom prst="straightConnector1">
            <a:avLst/>
          </a:prstGeom>
          <a:ln w="12700">
            <a:solidFill>
              <a:srgbClr val="D9241D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>
            <a:extLst>
              <a:ext uri="{FF2B5EF4-FFF2-40B4-BE49-F238E27FC236}">
                <a16:creationId xmlns="" xmlns:a16="http://schemas.microsoft.com/office/drawing/2014/main" id="{C33D4D43-C56F-4D2B-9D09-ACCE3E8472C7}"/>
              </a:ext>
            </a:extLst>
          </p:cNvPr>
          <p:cNvCxnSpPr>
            <a:cxnSpLocks/>
          </p:cNvCxnSpPr>
          <p:nvPr/>
        </p:nvCxnSpPr>
        <p:spPr>
          <a:xfrm>
            <a:off x="2214092" y="4441134"/>
            <a:ext cx="1767094" cy="0"/>
          </a:xfrm>
          <a:prstGeom prst="straightConnector1">
            <a:avLst/>
          </a:prstGeom>
          <a:ln w="12700">
            <a:solidFill>
              <a:srgbClr val="D9241D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Прямоугольник 38">
            <a:extLst>
              <a:ext uri="{FF2B5EF4-FFF2-40B4-BE49-F238E27FC236}">
                <a16:creationId xmlns="" xmlns:a16="http://schemas.microsoft.com/office/drawing/2014/main" id="{29000CBE-6161-4563-BA2D-230F1B42A8C6}"/>
              </a:ext>
            </a:extLst>
          </p:cNvPr>
          <p:cNvSpPr/>
          <p:nvPr/>
        </p:nvSpPr>
        <p:spPr>
          <a:xfrm>
            <a:off x="8600823" y="1234868"/>
            <a:ext cx="35667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8BD2"/>
                </a:solidFill>
              </a:rPr>
              <a:t>Требования к задаче,</a:t>
            </a:r>
            <a:r>
              <a:rPr lang="en-US" sz="2400" b="1" dirty="0">
                <a:solidFill>
                  <a:srgbClr val="008BD2"/>
                </a:solidFill>
              </a:rPr>
              <a:t> </a:t>
            </a:r>
            <a:r>
              <a:rPr lang="ru-RU" sz="2400" b="1" dirty="0">
                <a:solidFill>
                  <a:srgbClr val="008BD2"/>
                </a:solidFill>
              </a:rPr>
              <a:t>решаемой на воркшопе</a:t>
            </a:r>
          </a:p>
        </p:txBody>
      </p:sp>
      <p:sp>
        <p:nvSpPr>
          <p:cNvPr id="40" name="Прямоугольник 39">
            <a:extLst>
              <a:ext uri="{FF2B5EF4-FFF2-40B4-BE49-F238E27FC236}">
                <a16:creationId xmlns="" xmlns:a16="http://schemas.microsoft.com/office/drawing/2014/main" id="{23D2DF92-10F5-456C-9981-F830518C16C7}"/>
              </a:ext>
            </a:extLst>
          </p:cNvPr>
          <p:cNvSpPr/>
          <p:nvPr/>
        </p:nvSpPr>
        <p:spPr>
          <a:xfrm>
            <a:off x="8625207" y="2305614"/>
            <a:ext cx="354240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- задача связана с цифровизацией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- задача еще не решена и является прикладной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- возможен пилотный проект с томскими университетами и компаниями</a:t>
            </a:r>
          </a:p>
        </p:txBody>
      </p:sp>
      <p:sp>
        <p:nvSpPr>
          <p:cNvPr id="41" name="Прямоугольник 40">
            <a:extLst>
              <a:ext uri="{FF2B5EF4-FFF2-40B4-BE49-F238E27FC236}">
                <a16:creationId xmlns="" xmlns:a16="http://schemas.microsoft.com/office/drawing/2014/main" id="{18B23678-9E16-49C4-8660-4AF94462FDE6}"/>
              </a:ext>
            </a:extLst>
          </p:cNvPr>
          <p:cNvSpPr/>
          <p:nvPr/>
        </p:nvSpPr>
        <p:spPr>
          <a:xfrm>
            <a:off x="3728982" y="1664482"/>
            <a:ext cx="19557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Специалисты крупных компаний</a:t>
            </a:r>
          </a:p>
        </p:txBody>
      </p:sp>
      <p:sp>
        <p:nvSpPr>
          <p:cNvPr id="42" name="Прямоугольник 41">
            <a:extLst>
              <a:ext uri="{FF2B5EF4-FFF2-40B4-BE49-F238E27FC236}">
                <a16:creationId xmlns="" xmlns:a16="http://schemas.microsoft.com/office/drawing/2014/main" id="{F0084E60-92D2-46E8-84CB-75B8BEEA220F}"/>
              </a:ext>
            </a:extLst>
          </p:cNvPr>
          <p:cNvSpPr/>
          <p:nvPr/>
        </p:nvSpPr>
        <p:spPr>
          <a:xfrm>
            <a:off x="5404534" y="4106834"/>
            <a:ext cx="217998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Молодые разработчики из университетов и научных организаций</a:t>
            </a:r>
          </a:p>
        </p:txBody>
      </p:sp>
      <p:sp>
        <p:nvSpPr>
          <p:cNvPr id="47" name="Прямоугольник 46">
            <a:extLst>
              <a:ext uri="{FF2B5EF4-FFF2-40B4-BE49-F238E27FC236}">
                <a16:creationId xmlns="" xmlns:a16="http://schemas.microsoft.com/office/drawing/2014/main" id="{06ECADEA-17F2-41CA-B991-E80EABA2E15B}"/>
              </a:ext>
            </a:extLst>
          </p:cNvPr>
          <p:cNvSpPr/>
          <p:nvPr/>
        </p:nvSpPr>
        <p:spPr>
          <a:xfrm>
            <a:off x="215083" y="5042281"/>
            <a:ext cx="21799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Томские компании</a:t>
            </a:r>
          </a:p>
        </p:txBody>
      </p:sp>
      <p:sp>
        <p:nvSpPr>
          <p:cNvPr id="48" name="Прямоугольник 47">
            <a:extLst>
              <a:ext uri="{FF2B5EF4-FFF2-40B4-BE49-F238E27FC236}">
                <a16:creationId xmlns="" xmlns:a16="http://schemas.microsoft.com/office/drawing/2014/main" id="{FFC95667-0948-475D-96D6-F376B84205A9}"/>
              </a:ext>
            </a:extLst>
          </p:cNvPr>
          <p:cNvSpPr/>
          <p:nvPr/>
        </p:nvSpPr>
        <p:spPr>
          <a:xfrm>
            <a:off x="2350706" y="3136611"/>
            <a:ext cx="15492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Совместное решение задачи</a:t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за 3 дня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E2EB5E98-5DF1-4BE5-9FAE-99F1FB5965B8}"/>
              </a:ext>
            </a:extLst>
          </p:cNvPr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1523"/>
            <a:r>
              <a:rPr lang="ru-RU" sz="2000" b="1" dirty="0">
                <a:solidFill>
                  <a:schemeClr val="bg1"/>
                </a:solidFill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57137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Прямоугольник 72">
            <a:extLst>
              <a:ext uri="{FF2B5EF4-FFF2-40B4-BE49-F238E27FC236}">
                <a16:creationId xmlns="" xmlns:a16="http://schemas.microsoft.com/office/drawing/2014/main" id="{459335EB-A611-405A-9501-38C12A5D36EB}"/>
              </a:ext>
            </a:extLst>
          </p:cNvPr>
          <p:cNvSpPr/>
          <p:nvPr/>
        </p:nvSpPr>
        <p:spPr>
          <a:xfrm>
            <a:off x="10471933" y="3231332"/>
            <a:ext cx="1358650" cy="6254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2" name="Прямоугольник 71">
            <a:extLst>
              <a:ext uri="{FF2B5EF4-FFF2-40B4-BE49-F238E27FC236}">
                <a16:creationId xmlns="" xmlns:a16="http://schemas.microsoft.com/office/drawing/2014/main" id="{52C123B8-744E-4BF5-BB0E-750CDEF23F8B}"/>
              </a:ext>
            </a:extLst>
          </p:cNvPr>
          <p:cNvSpPr/>
          <p:nvPr/>
        </p:nvSpPr>
        <p:spPr>
          <a:xfrm>
            <a:off x="10471933" y="2192669"/>
            <a:ext cx="1358650" cy="6254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1" name="Прямоугольник 70">
            <a:extLst>
              <a:ext uri="{FF2B5EF4-FFF2-40B4-BE49-F238E27FC236}">
                <a16:creationId xmlns="" xmlns:a16="http://schemas.microsoft.com/office/drawing/2014/main" id="{C469C231-E7E3-44C7-9016-DE171500470A}"/>
              </a:ext>
            </a:extLst>
          </p:cNvPr>
          <p:cNvSpPr/>
          <p:nvPr/>
        </p:nvSpPr>
        <p:spPr>
          <a:xfrm>
            <a:off x="10471933" y="1395245"/>
            <a:ext cx="1358650" cy="58847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0" name="Прямоугольник 69">
            <a:extLst>
              <a:ext uri="{FF2B5EF4-FFF2-40B4-BE49-F238E27FC236}">
                <a16:creationId xmlns="" xmlns:a16="http://schemas.microsoft.com/office/drawing/2014/main" id="{28A2BCFA-E75F-4E10-828B-547B44954495}"/>
              </a:ext>
            </a:extLst>
          </p:cNvPr>
          <p:cNvSpPr/>
          <p:nvPr/>
        </p:nvSpPr>
        <p:spPr>
          <a:xfrm>
            <a:off x="6508122" y="4360978"/>
            <a:ext cx="1358650" cy="6254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9" name="Прямоугольник 68">
            <a:extLst>
              <a:ext uri="{FF2B5EF4-FFF2-40B4-BE49-F238E27FC236}">
                <a16:creationId xmlns="" xmlns:a16="http://schemas.microsoft.com/office/drawing/2014/main" id="{9AAEFC0B-FDCA-4617-B942-35A7333FDF53}"/>
              </a:ext>
            </a:extLst>
          </p:cNvPr>
          <p:cNvSpPr/>
          <p:nvPr/>
        </p:nvSpPr>
        <p:spPr>
          <a:xfrm>
            <a:off x="6500373" y="3205267"/>
            <a:ext cx="1358650" cy="6254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8" name="Прямоугольник 67">
            <a:extLst>
              <a:ext uri="{FF2B5EF4-FFF2-40B4-BE49-F238E27FC236}">
                <a16:creationId xmlns="" xmlns:a16="http://schemas.microsoft.com/office/drawing/2014/main" id="{0D193EEB-CFF8-4066-A61D-7B742BC37D24}"/>
              </a:ext>
            </a:extLst>
          </p:cNvPr>
          <p:cNvSpPr/>
          <p:nvPr/>
        </p:nvSpPr>
        <p:spPr>
          <a:xfrm>
            <a:off x="6496704" y="2230976"/>
            <a:ext cx="1358650" cy="6254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7" name="Прямоугольник 66">
            <a:extLst>
              <a:ext uri="{FF2B5EF4-FFF2-40B4-BE49-F238E27FC236}">
                <a16:creationId xmlns="" xmlns:a16="http://schemas.microsoft.com/office/drawing/2014/main" id="{051482A7-82FE-46F4-A728-FDDDE54F87CC}"/>
              </a:ext>
            </a:extLst>
          </p:cNvPr>
          <p:cNvSpPr/>
          <p:nvPr/>
        </p:nvSpPr>
        <p:spPr>
          <a:xfrm>
            <a:off x="6496704" y="1360245"/>
            <a:ext cx="1358650" cy="55631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6" name="Прямоугольник 65">
            <a:extLst>
              <a:ext uri="{FF2B5EF4-FFF2-40B4-BE49-F238E27FC236}">
                <a16:creationId xmlns="" xmlns:a16="http://schemas.microsoft.com/office/drawing/2014/main" id="{9502C452-FAB0-4B8A-9F76-8E28ABD3B82B}"/>
              </a:ext>
            </a:extLst>
          </p:cNvPr>
          <p:cNvSpPr/>
          <p:nvPr/>
        </p:nvSpPr>
        <p:spPr>
          <a:xfrm>
            <a:off x="2628142" y="4813349"/>
            <a:ext cx="1358650" cy="6254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5" name="Прямоугольник 64">
            <a:extLst>
              <a:ext uri="{FF2B5EF4-FFF2-40B4-BE49-F238E27FC236}">
                <a16:creationId xmlns="" xmlns:a16="http://schemas.microsoft.com/office/drawing/2014/main" id="{BB72556E-F5EC-4447-805A-1E8DE1526588}"/>
              </a:ext>
            </a:extLst>
          </p:cNvPr>
          <p:cNvSpPr/>
          <p:nvPr/>
        </p:nvSpPr>
        <p:spPr>
          <a:xfrm>
            <a:off x="2615048" y="3858893"/>
            <a:ext cx="1358650" cy="598193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4" name="Прямоугольник 63">
            <a:extLst>
              <a:ext uri="{FF2B5EF4-FFF2-40B4-BE49-F238E27FC236}">
                <a16:creationId xmlns="" xmlns:a16="http://schemas.microsoft.com/office/drawing/2014/main" id="{957DF54B-1967-4663-9462-83B4E4793E4A}"/>
              </a:ext>
            </a:extLst>
          </p:cNvPr>
          <p:cNvSpPr/>
          <p:nvPr/>
        </p:nvSpPr>
        <p:spPr>
          <a:xfrm>
            <a:off x="2617101" y="3170837"/>
            <a:ext cx="1358650" cy="51001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3" name="Прямоугольник 62">
            <a:extLst>
              <a:ext uri="{FF2B5EF4-FFF2-40B4-BE49-F238E27FC236}">
                <a16:creationId xmlns="" xmlns:a16="http://schemas.microsoft.com/office/drawing/2014/main" id="{28155964-7E67-4111-8758-DF842FCD12AF}"/>
              </a:ext>
            </a:extLst>
          </p:cNvPr>
          <p:cNvSpPr/>
          <p:nvPr/>
        </p:nvSpPr>
        <p:spPr>
          <a:xfrm>
            <a:off x="2749144" y="1274765"/>
            <a:ext cx="1235684" cy="55265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C33D0F80-D0C5-492A-A821-BECC692FD3E7}"/>
              </a:ext>
            </a:extLst>
          </p:cNvPr>
          <p:cNvSpPr/>
          <p:nvPr/>
        </p:nvSpPr>
        <p:spPr>
          <a:xfrm>
            <a:off x="2619214" y="2201458"/>
            <a:ext cx="1358650" cy="6254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392960" y="2920380"/>
            <a:ext cx="1439335" cy="1126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367295" y="521026"/>
            <a:ext cx="85953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8BD2"/>
                </a:solidFill>
              </a:rPr>
              <a:t>Участники воркшопов Форума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321835" y="3483413"/>
            <a:ext cx="1507067" cy="1126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1A7DD48D-5C6D-4CEE-B3B1-4CFCDD6D3D86}"/>
              </a:ext>
            </a:extLst>
          </p:cNvPr>
          <p:cNvSpPr/>
          <p:nvPr/>
        </p:nvSpPr>
        <p:spPr>
          <a:xfrm>
            <a:off x="361417" y="1241786"/>
            <a:ext cx="2516008" cy="603207"/>
          </a:xfrm>
          <a:prstGeom prst="rect">
            <a:avLst/>
          </a:prstGeom>
          <a:solidFill>
            <a:srgbClr val="1C3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/>
            <a:r>
              <a:rPr lang="ru-RU" sz="1100" b="1" cap="all" dirty="0"/>
              <a:t>Воркшоп (ПАО «СИБУР Холдинг») </a:t>
            </a:r>
            <a:endParaRPr lang="en-US" sz="1100" b="1" cap="all" dirty="0"/>
          </a:p>
          <a:p>
            <a:pPr marL="93663"/>
            <a:r>
              <a:rPr lang="ru-RU" sz="1100" b="1" cap="all" dirty="0"/>
              <a:t>«Цифровизация производства»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7866772" y="1538294"/>
            <a:ext cx="1507067" cy="1126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2859029" y="1353628"/>
            <a:ext cx="1295259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rgbClr val="D9261C"/>
                </a:solidFill>
              </a:rPr>
              <a:t>61 </a:t>
            </a:r>
            <a:r>
              <a:rPr lang="ru-RU" sz="1300" b="1" dirty="0">
                <a:solidFill>
                  <a:srgbClr val="D9261C"/>
                </a:solidFill>
              </a:rPr>
              <a:t>участник</a:t>
            </a:r>
            <a:endParaRPr lang="ru-RU" sz="1300" dirty="0"/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>
            <a:off x="2818161" y="2649446"/>
            <a:ext cx="0" cy="186266"/>
          </a:xfrm>
          <a:prstGeom prst="line">
            <a:avLst/>
          </a:prstGeom>
          <a:ln w="38100">
            <a:solidFill>
              <a:srgbClr val="47BC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4632B315-1766-4EA2-8F11-C431D6FD0D83}"/>
              </a:ext>
            </a:extLst>
          </p:cNvPr>
          <p:cNvSpPr/>
          <p:nvPr/>
        </p:nvSpPr>
        <p:spPr>
          <a:xfrm>
            <a:off x="361417" y="1975973"/>
            <a:ext cx="2516007" cy="1018897"/>
          </a:xfrm>
          <a:prstGeom prst="rect">
            <a:avLst/>
          </a:prstGeom>
          <a:solidFill>
            <a:srgbClr val="1C3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/>
            <a:r>
              <a:rPr lang="ru-RU" sz="1100" b="1" cap="all" dirty="0"/>
              <a:t>Воркшоп («</a:t>
            </a:r>
            <a:r>
              <a:rPr lang="ru-RU" sz="1100" b="1" cap="all" dirty="0" err="1"/>
              <a:t>Digital</a:t>
            </a:r>
            <a:r>
              <a:rPr lang="ru-RU" sz="1100" b="1" cap="all" dirty="0"/>
              <a:t> </a:t>
            </a:r>
            <a:r>
              <a:rPr lang="ru-RU" sz="1100" b="1" cap="all" dirty="0" err="1"/>
              <a:t>Horizon</a:t>
            </a:r>
            <a:r>
              <a:rPr lang="ru-RU" sz="1100" b="1" cap="all" dirty="0"/>
              <a:t>») «</a:t>
            </a:r>
            <a:r>
              <a:rPr lang="ru-RU" sz="1100" b="1" cap="all" dirty="0" err="1"/>
              <a:t>Финтех</a:t>
            </a:r>
            <a:r>
              <a:rPr lang="ru-RU" sz="1100" b="1" cap="all" dirty="0"/>
              <a:t>. Разработка цифровых продуктов для программы лояльности нового поколения»</a:t>
            </a:r>
          </a:p>
        </p:txBody>
      </p:sp>
      <p:sp>
        <p:nvSpPr>
          <p:cNvPr id="37" name="Прямоугольник 36">
            <a:extLst>
              <a:ext uri="{FF2B5EF4-FFF2-40B4-BE49-F238E27FC236}">
                <a16:creationId xmlns="" xmlns:a16="http://schemas.microsoft.com/office/drawing/2014/main" id="{6846B022-B9AA-408C-ADFA-1AA0F5F2C691}"/>
              </a:ext>
            </a:extLst>
          </p:cNvPr>
          <p:cNvSpPr/>
          <p:nvPr/>
        </p:nvSpPr>
        <p:spPr>
          <a:xfrm>
            <a:off x="2859028" y="2363541"/>
            <a:ext cx="12032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rgbClr val="D9261C"/>
                </a:solidFill>
              </a:rPr>
              <a:t>25</a:t>
            </a:r>
            <a:r>
              <a:rPr lang="ru-RU" b="1" dirty="0">
                <a:solidFill>
                  <a:srgbClr val="D9261C"/>
                </a:solidFill>
              </a:rPr>
              <a:t> </a:t>
            </a:r>
            <a:r>
              <a:rPr lang="ru-RU" sz="1200" b="1" dirty="0">
                <a:solidFill>
                  <a:srgbClr val="D9261C"/>
                </a:solidFill>
              </a:rPr>
              <a:t>участников</a:t>
            </a:r>
            <a:endParaRPr lang="ru-RU" sz="1200" dirty="0"/>
          </a:p>
        </p:txBody>
      </p:sp>
      <p:sp>
        <p:nvSpPr>
          <p:cNvPr id="39" name="Прямоугольник 38">
            <a:extLst>
              <a:ext uri="{FF2B5EF4-FFF2-40B4-BE49-F238E27FC236}">
                <a16:creationId xmlns="" xmlns:a16="http://schemas.microsoft.com/office/drawing/2014/main" id="{114E3F0F-8DC0-4042-921E-FE0CA35B5C58}"/>
              </a:ext>
            </a:extLst>
          </p:cNvPr>
          <p:cNvSpPr/>
          <p:nvPr/>
        </p:nvSpPr>
        <p:spPr>
          <a:xfrm>
            <a:off x="361417" y="3143424"/>
            <a:ext cx="2516008" cy="566356"/>
          </a:xfrm>
          <a:prstGeom prst="rect">
            <a:avLst/>
          </a:prstGeom>
          <a:solidFill>
            <a:srgbClr val="1C3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/>
            <a:r>
              <a:rPr lang="ru-RU" sz="1100" b="1" cap="all" dirty="0"/>
              <a:t>Воркшоп («Газпром нефть НТЦ») «Управление знаниями и коллаборации с учёными»</a:t>
            </a:r>
          </a:p>
        </p:txBody>
      </p:sp>
      <p:sp>
        <p:nvSpPr>
          <p:cNvPr id="40" name="Прямоугольник 39">
            <a:extLst>
              <a:ext uri="{FF2B5EF4-FFF2-40B4-BE49-F238E27FC236}">
                <a16:creationId xmlns="" xmlns:a16="http://schemas.microsoft.com/office/drawing/2014/main" id="{F6EA0AC6-15B0-4A46-932E-BFCFE8C90A7A}"/>
              </a:ext>
            </a:extLst>
          </p:cNvPr>
          <p:cNvSpPr/>
          <p:nvPr/>
        </p:nvSpPr>
        <p:spPr>
          <a:xfrm>
            <a:off x="2867832" y="3244334"/>
            <a:ext cx="12032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rgbClr val="D9261C"/>
                </a:solidFill>
              </a:rPr>
              <a:t>87</a:t>
            </a:r>
            <a:r>
              <a:rPr lang="ru-RU" b="1" dirty="0">
                <a:solidFill>
                  <a:srgbClr val="D9261C"/>
                </a:solidFill>
              </a:rPr>
              <a:t> </a:t>
            </a:r>
            <a:r>
              <a:rPr lang="ru-RU" sz="1200" b="1" dirty="0">
                <a:solidFill>
                  <a:srgbClr val="D9261C"/>
                </a:solidFill>
              </a:rPr>
              <a:t>участников</a:t>
            </a:r>
            <a:endParaRPr lang="ru-RU" sz="1200" dirty="0"/>
          </a:p>
        </p:txBody>
      </p:sp>
      <p:sp>
        <p:nvSpPr>
          <p:cNvPr id="41" name="Прямоугольник 40">
            <a:extLst>
              <a:ext uri="{FF2B5EF4-FFF2-40B4-BE49-F238E27FC236}">
                <a16:creationId xmlns="" xmlns:a16="http://schemas.microsoft.com/office/drawing/2014/main" id="{B487708C-770E-4C70-B779-9CD95F4ADA64}"/>
              </a:ext>
            </a:extLst>
          </p:cNvPr>
          <p:cNvSpPr/>
          <p:nvPr/>
        </p:nvSpPr>
        <p:spPr>
          <a:xfrm>
            <a:off x="361417" y="3833374"/>
            <a:ext cx="2516008" cy="652511"/>
          </a:xfrm>
          <a:prstGeom prst="rect">
            <a:avLst/>
          </a:prstGeom>
          <a:solidFill>
            <a:srgbClr val="1C3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/>
            <a:r>
              <a:rPr lang="ru-RU" sz="1100" b="1" cap="all" dirty="0" err="1"/>
              <a:t>Хакатон</a:t>
            </a:r>
            <a:r>
              <a:rPr lang="ru-RU" sz="1100" b="1" cap="all" dirty="0"/>
              <a:t> («Газпром нефть НТЦ» и «</a:t>
            </a:r>
            <a:r>
              <a:rPr lang="ru-RU" sz="1100" b="1" cap="all" dirty="0" err="1"/>
              <a:t>Эконофизика</a:t>
            </a:r>
            <a:r>
              <a:rPr lang="ru-RU" sz="1100" b="1" cap="all" dirty="0"/>
              <a:t>») «Цифровые решения для нефтегазового сектора»</a:t>
            </a:r>
          </a:p>
        </p:txBody>
      </p:sp>
      <p:sp>
        <p:nvSpPr>
          <p:cNvPr id="42" name="Прямоугольник 41">
            <a:extLst>
              <a:ext uri="{FF2B5EF4-FFF2-40B4-BE49-F238E27FC236}">
                <a16:creationId xmlns="" xmlns:a16="http://schemas.microsoft.com/office/drawing/2014/main" id="{C1AD0332-9291-46CB-B5FA-8C0E8E8EA833}"/>
              </a:ext>
            </a:extLst>
          </p:cNvPr>
          <p:cNvSpPr/>
          <p:nvPr/>
        </p:nvSpPr>
        <p:spPr>
          <a:xfrm>
            <a:off x="2871667" y="3966598"/>
            <a:ext cx="12032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rgbClr val="D9261C"/>
                </a:solidFill>
              </a:rPr>
              <a:t>41</a:t>
            </a:r>
            <a:r>
              <a:rPr lang="ru-RU" b="1" dirty="0">
                <a:solidFill>
                  <a:srgbClr val="D9261C"/>
                </a:solidFill>
              </a:rPr>
              <a:t> </a:t>
            </a:r>
            <a:r>
              <a:rPr lang="ru-RU" sz="1200" b="1" dirty="0">
                <a:solidFill>
                  <a:srgbClr val="D9261C"/>
                </a:solidFill>
              </a:rPr>
              <a:t>участник</a:t>
            </a:r>
            <a:endParaRPr lang="ru-RU" sz="1200" dirty="0"/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8A4F8458-0513-4BEC-826E-63493065326F}"/>
              </a:ext>
            </a:extLst>
          </p:cNvPr>
          <p:cNvSpPr/>
          <p:nvPr/>
        </p:nvSpPr>
        <p:spPr>
          <a:xfrm>
            <a:off x="352488" y="4681460"/>
            <a:ext cx="2516008" cy="838495"/>
          </a:xfrm>
          <a:prstGeom prst="rect">
            <a:avLst/>
          </a:prstGeom>
          <a:solidFill>
            <a:srgbClr val="1C3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/>
            <a:r>
              <a:rPr lang="ru-RU" sz="1100" b="1" cap="all" dirty="0"/>
              <a:t>Воркшоп (ПАО «ИНТЕР РАО») «Повышение эффективности действующих ТЭС за счет использования цифровых технологий»</a:t>
            </a:r>
          </a:p>
        </p:txBody>
      </p:sp>
      <p:sp>
        <p:nvSpPr>
          <p:cNvPr id="45" name="Прямоугольник 44">
            <a:extLst>
              <a:ext uri="{FF2B5EF4-FFF2-40B4-BE49-F238E27FC236}">
                <a16:creationId xmlns="" xmlns:a16="http://schemas.microsoft.com/office/drawing/2014/main" id="{3110DF5B-85E6-42E3-BEA3-FB99EC3C5B87}"/>
              </a:ext>
            </a:extLst>
          </p:cNvPr>
          <p:cNvSpPr/>
          <p:nvPr/>
        </p:nvSpPr>
        <p:spPr>
          <a:xfrm>
            <a:off x="2867581" y="4925308"/>
            <a:ext cx="12032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rgbClr val="D9261C"/>
                </a:solidFill>
              </a:rPr>
              <a:t>46</a:t>
            </a:r>
            <a:r>
              <a:rPr lang="ru-RU" b="1" dirty="0">
                <a:solidFill>
                  <a:srgbClr val="D9261C"/>
                </a:solidFill>
              </a:rPr>
              <a:t> </a:t>
            </a:r>
            <a:r>
              <a:rPr lang="ru-RU" sz="1200" b="1" dirty="0">
                <a:solidFill>
                  <a:srgbClr val="D9261C"/>
                </a:solidFill>
              </a:rPr>
              <a:t>участников</a:t>
            </a:r>
            <a:endParaRPr lang="ru-RU" sz="1200" dirty="0"/>
          </a:p>
        </p:txBody>
      </p:sp>
      <p:sp>
        <p:nvSpPr>
          <p:cNvPr id="46" name="Прямоугольник 45">
            <a:extLst>
              <a:ext uri="{FF2B5EF4-FFF2-40B4-BE49-F238E27FC236}">
                <a16:creationId xmlns="" xmlns:a16="http://schemas.microsoft.com/office/drawing/2014/main" id="{943F7F81-837D-4486-B053-4AF4C436660E}"/>
              </a:ext>
            </a:extLst>
          </p:cNvPr>
          <p:cNvSpPr/>
          <p:nvPr/>
        </p:nvSpPr>
        <p:spPr>
          <a:xfrm>
            <a:off x="4154288" y="1340239"/>
            <a:ext cx="2516008" cy="607994"/>
          </a:xfrm>
          <a:prstGeom prst="rect">
            <a:avLst/>
          </a:prstGeom>
          <a:solidFill>
            <a:srgbClr val="1C3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/>
            <a:r>
              <a:rPr lang="ru-RU" sz="1100" b="1" cap="all" dirty="0"/>
              <a:t>Воркшоп (</a:t>
            </a:r>
            <a:r>
              <a:rPr lang="ru-RU" sz="1100" b="1" cap="all" dirty="0" err="1"/>
              <a:t>СибГМУ</a:t>
            </a:r>
            <a:r>
              <a:rPr lang="ru-RU" sz="1100" b="1" cap="all" dirty="0"/>
              <a:t> Минздрава России, ЦСР «Северо-Запад») «Цифровой госпиталь»</a:t>
            </a:r>
          </a:p>
        </p:txBody>
      </p:sp>
      <p:sp>
        <p:nvSpPr>
          <p:cNvPr id="47" name="Прямоугольник 46">
            <a:extLst>
              <a:ext uri="{FF2B5EF4-FFF2-40B4-BE49-F238E27FC236}">
                <a16:creationId xmlns="" xmlns:a16="http://schemas.microsoft.com/office/drawing/2014/main" id="{45293917-EA8B-418B-B635-4BFCCA069184}"/>
              </a:ext>
            </a:extLst>
          </p:cNvPr>
          <p:cNvSpPr/>
          <p:nvPr/>
        </p:nvSpPr>
        <p:spPr>
          <a:xfrm>
            <a:off x="6673631" y="1429592"/>
            <a:ext cx="12032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rgbClr val="D9261C"/>
                </a:solidFill>
              </a:rPr>
              <a:t>98</a:t>
            </a:r>
            <a:r>
              <a:rPr lang="ru-RU" b="1" dirty="0">
                <a:solidFill>
                  <a:srgbClr val="D9261C"/>
                </a:solidFill>
              </a:rPr>
              <a:t> </a:t>
            </a:r>
            <a:r>
              <a:rPr lang="ru-RU" sz="1200" b="1" dirty="0">
                <a:solidFill>
                  <a:srgbClr val="D9261C"/>
                </a:solidFill>
              </a:rPr>
              <a:t>участников</a:t>
            </a:r>
            <a:endParaRPr lang="ru-RU" sz="1200" dirty="0"/>
          </a:p>
        </p:txBody>
      </p:sp>
      <p:sp>
        <p:nvSpPr>
          <p:cNvPr id="48" name="Прямоугольник 47">
            <a:extLst>
              <a:ext uri="{FF2B5EF4-FFF2-40B4-BE49-F238E27FC236}">
                <a16:creationId xmlns="" xmlns:a16="http://schemas.microsoft.com/office/drawing/2014/main" id="{5BBD8B33-CD3A-4AE4-8F1F-D3DBB438453A}"/>
              </a:ext>
            </a:extLst>
          </p:cNvPr>
          <p:cNvSpPr/>
          <p:nvPr/>
        </p:nvSpPr>
        <p:spPr>
          <a:xfrm>
            <a:off x="4154288" y="2103841"/>
            <a:ext cx="2516008" cy="888461"/>
          </a:xfrm>
          <a:prstGeom prst="rect">
            <a:avLst/>
          </a:prstGeom>
          <a:solidFill>
            <a:srgbClr val="1C3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/>
            <a:r>
              <a:rPr lang="ru-RU" sz="1100" b="1" cap="all" dirty="0"/>
              <a:t>Воркшоп (АНО «ИНФОКУЛЬТУРА», ПАО «Сбербанк») «CDO. Управление, основанное на анализе данных в компаниях и органах власти»</a:t>
            </a:r>
          </a:p>
        </p:txBody>
      </p:sp>
      <p:sp>
        <p:nvSpPr>
          <p:cNvPr id="49" name="Прямоугольник 48">
            <a:extLst>
              <a:ext uri="{FF2B5EF4-FFF2-40B4-BE49-F238E27FC236}">
                <a16:creationId xmlns="" xmlns:a16="http://schemas.microsoft.com/office/drawing/2014/main" id="{59888FB5-3E04-4BDA-B3C7-8C9DBD7C87E6}"/>
              </a:ext>
            </a:extLst>
          </p:cNvPr>
          <p:cNvSpPr/>
          <p:nvPr/>
        </p:nvSpPr>
        <p:spPr>
          <a:xfrm>
            <a:off x="6673631" y="2327265"/>
            <a:ext cx="12032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rgbClr val="D9261C"/>
                </a:solidFill>
              </a:rPr>
              <a:t>83</a:t>
            </a:r>
            <a:r>
              <a:rPr lang="ru-RU" b="1" dirty="0">
                <a:solidFill>
                  <a:srgbClr val="D9261C"/>
                </a:solidFill>
              </a:rPr>
              <a:t> </a:t>
            </a:r>
            <a:r>
              <a:rPr lang="ru-RU" sz="1200" b="1" dirty="0">
                <a:solidFill>
                  <a:srgbClr val="D9261C"/>
                </a:solidFill>
              </a:rPr>
              <a:t>участника</a:t>
            </a:r>
            <a:endParaRPr lang="ru-RU" sz="1200" dirty="0"/>
          </a:p>
        </p:txBody>
      </p:sp>
      <p:sp>
        <p:nvSpPr>
          <p:cNvPr id="51" name="Прямоугольник 50">
            <a:extLst>
              <a:ext uri="{FF2B5EF4-FFF2-40B4-BE49-F238E27FC236}">
                <a16:creationId xmlns="" xmlns:a16="http://schemas.microsoft.com/office/drawing/2014/main" id="{928F18DE-97F7-4E3C-9A70-2076F663F3CF}"/>
              </a:ext>
            </a:extLst>
          </p:cNvPr>
          <p:cNvSpPr/>
          <p:nvPr/>
        </p:nvSpPr>
        <p:spPr>
          <a:xfrm>
            <a:off x="4154288" y="3160182"/>
            <a:ext cx="2516008" cy="705518"/>
          </a:xfrm>
          <a:prstGeom prst="rect">
            <a:avLst/>
          </a:prstGeom>
          <a:solidFill>
            <a:srgbClr val="1C3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/>
            <a:r>
              <a:rPr lang="ru-RU" sz="1100" b="1" cap="all" dirty="0"/>
              <a:t>Воркшоп («</a:t>
            </a:r>
            <a:r>
              <a:rPr lang="ru-RU" sz="1100" b="1" cap="all" dirty="0" err="1"/>
              <a:t>Cognitive</a:t>
            </a:r>
            <a:r>
              <a:rPr lang="ru-RU" sz="1100" b="1" cap="all" dirty="0"/>
              <a:t> </a:t>
            </a:r>
            <a:r>
              <a:rPr lang="ru-RU" sz="1100" b="1" cap="all" dirty="0" err="1"/>
              <a:t>Technologies</a:t>
            </a:r>
            <a:r>
              <a:rPr lang="ru-RU" sz="1100" b="1" cap="all" dirty="0"/>
              <a:t>») «Технологии точного земледелия для минимизации потерь»</a:t>
            </a:r>
          </a:p>
        </p:txBody>
      </p:sp>
      <p:sp>
        <p:nvSpPr>
          <p:cNvPr id="52" name="Прямоугольник 51">
            <a:extLst>
              <a:ext uri="{FF2B5EF4-FFF2-40B4-BE49-F238E27FC236}">
                <a16:creationId xmlns="" xmlns:a16="http://schemas.microsoft.com/office/drawing/2014/main" id="{33AB25BD-5C71-4145-AF16-C186DE2F8745}"/>
              </a:ext>
            </a:extLst>
          </p:cNvPr>
          <p:cNvSpPr/>
          <p:nvPr/>
        </p:nvSpPr>
        <p:spPr>
          <a:xfrm>
            <a:off x="6673631" y="3275519"/>
            <a:ext cx="12032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rgbClr val="D9261C"/>
                </a:solidFill>
              </a:rPr>
              <a:t>52</a:t>
            </a:r>
            <a:r>
              <a:rPr lang="ru-RU" b="1" dirty="0">
                <a:solidFill>
                  <a:srgbClr val="D9261C"/>
                </a:solidFill>
              </a:rPr>
              <a:t> </a:t>
            </a:r>
            <a:r>
              <a:rPr lang="ru-RU" sz="1200" b="1" dirty="0">
                <a:solidFill>
                  <a:srgbClr val="D9261C"/>
                </a:solidFill>
              </a:rPr>
              <a:t>участника</a:t>
            </a:r>
            <a:endParaRPr lang="ru-RU" sz="1200" dirty="0"/>
          </a:p>
        </p:txBody>
      </p:sp>
      <p:sp>
        <p:nvSpPr>
          <p:cNvPr id="53" name="Прямоугольник 52">
            <a:extLst>
              <a:ext uri="{FF2B5EF4-FFF2-40B4-BE49-F238E27FC236}">
                <a16:creationId xmlns="" xmlns:a16="http://schemas.microsoft.com/office/drawing/2014/main" id="{B4D3364C-EE7D-4399-81FF-009FDD645D28}"/>
              </a:ext>
            </a:extLst>
          </p:cNvPr>
          <p:cNvSpPr/>
          <p:nvPr/>
        </p:nvSpPr>
        <p:spPr>
          <a:xfrm>
            <a:off x="4154288" y="4043172"/>
            <a:ext cx="2516008" cy="1257687"/>
          </a:xfrm>
          <a:prstGeom prst="rect">
            <a:avLst/>
          </a:prstGeom>
          <a:solidFill>
            <a:srgbClr val="1C3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/>
            <a:r>
              <a:rPr lang="ru-RU" sz="1100" b="1" cap="all" dirty="0"/>
              <a:t>Воркшоп (компании пищевой индустрии) «Разработка системы добровольной сертификации полезной пищевой продукции и ее пилотного тестирования в регионах Сибири»</a:t>
            </a:r>
          </a:p>
        </p:txBody>
      </p:sp>
      <p:sp>
        <p:nvSpPr>
          <p:cNvPr id="54" name="Прямоугольник 53">
            <a:extLst>
              <a:ext uri="{FF2B5EF4-FFF2-40B4-BE49-F238E27FC236}">
                <a16:creationId xmlns="" xmlns:a16="http://schemas.microsoft.com/office/drawing/2014/main" id="{C8037EDD-3836-45BE-8396-E3E95BB66044}"/>
              </a:ext>
            </a:extLst>
          </p:cNvPr>
          <p:cNvSpPr/>
          <p:nvPr/>
        </p:nvSpPr>
        <p:spPr>
          <a:xfrm>
            <a:off x="6674810" y="4443147"/>
            <a:ext cx="12032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rgbClr val="D9261C"/>
                </a:solidFill>
              </a:rPr>
              <a:t>43</a:t>
            </a:r>
            <a:r>
              <a:rPr lang="ru-RU" b="1" dirty="0">
                <a:solidFill>
                  <a:srgbClr val="D9261C"/>
                </a:solidFill>
              </a:rPr>
              <a:t> </a:t>
            </a:r>
            <a:r>
              <a:rPr lang="ru-RU" sz="1200" b="1" dirty="0">
                <a:solidFill>
                  <a:srgbClr val="D9261C"/>
                </a:solidFill>
              </a:rPr>
              <a:t>участника</a:t>
            </a:r>
            <a:endParaRPr lang="ru-RU" sz="1200" dirty="0"/>
          </a:p>
        </p:txBody>
      </p:sp>
      <p:sp>
        <p:nvSpPr>
          <p:cNvPr id="55" name="Прямоугольник 54">
            <a:extLst>
              <a:ext uri="{FF2B5EF4-FFF2-40B4-BE49-F238E27FC236}">
                <a16:creationId xmlns="" xmlns:a16="http://schemas.microsoft.com/office/drawing/2014/main" id="{B9D5081F-B7D1-427E-9CA0-624538F8210F}"/>
              </a:ext>
            </a:extLst>
          </p:cNvPr>
          <p:cNvSpPr/>
          <p:nvPr/>
        </p:nvSpPr>
        <p:spPr>
          <a:xfrm>
            <a:off x="8115835" y="1391760"/>
            <a:ext cx="2516008" cy="594810"/>
          </a:xfrm>
          <a:prstGeom prst="rect">
            <a:avLst/>
          </a:prstGeom>
          <a:solidFill>
            <a:srgbClr val="1C3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/>
            <a:r>
              <a:rPr lang="ru-RU" sz="1100" b="1" cap="all" dirty="0"/>
              <a:t>Воркшоп (ФИОП) «Новые материалы и технологии в обновлении знаний»</a:t>
            </a:r>
          </a:p>
        </p:txBody>
      </p:sp>
      <p:sp>
        <p:nvSpPr>
          <p:cNvPr id="56" name="Прямоугольник 55">
            <a:extLst>
              <a:ext uri="{FF2B5EF4-FFF2-40B4-BE49-F238E27FC236}">
                <a16:creationId xmlns="" xmlns:a16="http://schemas.microsoft.com/office/drawing/2014/main" id="{9E1D347A-CBDD-405E-BF30-CF6D107FBD0D}"/>
              </a:ext>
            </a:extLst>
          </p:cNvPr>
          <p:cNvSpPr/>
          <p:nvPr/>
        </p:nvSpPr>
        <p:spPr>
          <a:xfrm>
            <a:off x="10627294" y="1509155"/>
            <a:ext cx="12032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rgbClr val="D9261C"/>
                </a:solidFill>
              </a:rPr>
              <a:t>31</a:t>
            </a:r>
            <a:r>
              <a:rPr lang="ru-RU" b="1" dirty="0">
                <a:solidFill>
                  <a:srgbClr val="D9261C"/>
                </a:solidFill>
              </a:rPr>
              <a:t> </a:t>
            </a:r>
            <a:r>
              <a:rPr lang="ru-RU" sz="1200" b="1" dirty="0">
                <a:solidFill>
                  <a:srgbClr val="D9261C"/>
                </a:solidFill>
              </a:rPr>
              <a:t>участник</a:t>
            </a:r>
            <a:endParaRPr lang="ru-RU" sz="1200" dirty="0"/>
          </a:p>
        </p:txBody>
      </p:sp>
      <p:sp>
        <p:nvSpPr>
          <p:cNvPr id="57" name="Прямоугольник 56">
            <a:extLst>
              <a:ext uri="{FF2B5EF4-FFF2-40B4-BE49-F238E27FC236}">
                <a16:creationId xmlns="" xmlns:a16="http://schemas.microsoft.com/office/drawing/2014/main" id="{42632793-292A-4AEA-ACD5-A7C696AF970D}"/>
              </a:ext>
            </a:extLst>
          </p:cNvPr>
          <p:cNvSpPr/>
          <p:nvPr/>
        </p:nvSpPr>
        <p:spPr>
          <a:xfrm>
            <a:off x="8115835" y="2163993"/>
            <a:ext cx="2516008" cy="698419"/>
          </a:xfrm>
          <a:prstGeom prst="rect">
            <a:avLst/>
          </a:prstGeom>
          <a:solidFill>
            <a:srgbClr val="1C3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/>
            <a:r>
              <a:rPr lang="ru-RU" sz="1100" b="1" cap="all" dirty="0"/>
              <a:t>Воркшоп («</a:t>
            </a:r>
            <a:r>
              <a:rPr lang="ru-RU" sz="1100" b="1" cap="all" dirty="0" err="1"/>
              <a:t>Русатом</a:t>
            </a:r>
            <a:r>
              <a:rPr lang="ru-RU" sz="1100" b="1" cap="all" dirty="0"/>
              <a:t> инфраструктурные решения») «Цифровые решения для «умных» городов»</a:t>
            </a:r>
          </a:p>
        </p:txBody>
      </p:sp>
      <p:sp>
        <p:nvSpPr>
          <p:cNvPr id="58" name="Прямоугольник 57">
            <a:extLst>
              <a:ext uri="{FF2B5EF4-FFF2-40B4-BE49-F238E27FC236}">
                <a16:creationId xmlns="" xmlns:a16="http://schemas.microsoft.com/office/drawing/2014/main" id="{15F807D4-FFD5-4DC9-8A62-1CA1CE43C91C}"/>
              </a:ext>
            </a:extLst>
          </p:cNvPr>
          <p:cNvSpPr/>
          <p:nvPr/>
        </p:nvSpPr>
        <p:spPr>
          <a:xfrm>
            <a:off x="10635044" y="2327304"/>
            <a:ext cx="12032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>
                <a:solidFill>
                  <a:srgbClr val="D9261C"/>
                </a:solidFill>
              </a:rPr>
              <a:t>59</a:t>
            </a:r>
            <a:r>
              <a:rPr lang="ru-RU" b="1" dirty="0">
                <a:solidFill>
                  <a:srgbClr val="D9261C"/>
                </a:solidFill>
              </a:rPr>
              <a:t> </a:t>
            </a:r>
            <a:r>
              <a:rPr lang="ru-RU" sz="1200" b="1" dirty="0">
                <a:solidFill>
                  <a:srgbClr val="D9261C"/>
                </a:solidFill>
              </a:rPr>
              <a:t>участников</a:t>
            </a:r>
            <a:endParaRPr lang="ru-RU" sz="1200" dirty="0"/>
          </a:p>
        </p:txBody>
      </p:sp>
      <p:sp>
        <p:nvSpPr>
          <p:cNvPr id="60" name="Прямоугольник 59">
            <a:extLst>
              <a:ext uri="{FF2B5EF4-FFF2-40B4-BE49-F238E27FC236}">
                <a16:creationId xmlns="" xmlns:a16="http://schemas.microsoft.com/office/drawing/2014/main" id="{A9768DB4-5BE1-4B3C-B7A3-214CF641DC72}"/>
              </a:ext>
            </a:extLst>
          </p:cNvPr>
          <p:cNvSpPr/>
          <p:nvPr/>
        </p:nvSpPr>
        <p:spPr>
          <a:xfrm>
            <a:off x="8115835" y="3055079"/>
            <a:ext cx="2516008" cy="1006635"/>
          </a:xfrm>
          <a:prstGeom prst="rect">
            <a:avLst/>
          </a:prstGeom>
          <a:solidFill>
            <a:srgbClr val="1C3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/>
            <a:r>
              <a:rPr lang="ru-RU" sz="1100" b="1" cap="all" dirty="0"/>
              <a:t>Воркшоп (АО «Газпромбанк») «Развитие цифровой банковской экосистемы в секторе IoT: </a:t>
            </a:r>
            <a:r>
              <a:rPr lang="ru-RU" sz="1100" b="1" cap="all" dirty="0" err="1"/>
              <a:t>уберизация</a:t>
            </a:r>
            <a:r>
              <a:rPr lang="ru-RU" sz="1100" b="1" cap="all" dirty="0"/>
              <a:t> повседневных пользовательских сценариев»</a:t>
            </a:r>
          </a:p>
        </p:txBody>
      </p:sp>
      <p:sp>
        <p:nvSpPr>
          <p:cNvPr id="61" name="Прямоугольник 60">
            <a:extLst>
              <a:ext uri="{FF2B5EF4-FFF2-40B4-BE49-F238E27FC236}">
                <a16:creationId xmlns="" xmlns:a16="http://schemas.microsoft.com/office/drawing/2014/main" id="{C10AB6CC-AE38-4E06-B8A1-E9488FA2671A}"/>
              </a:ext>
            </a:extLst>
          </p:cNvPr>
          <p:cNvSpPr/>
          <p:nvPr/>
        </p:nvSpPr>
        <p:spPr>
          <a:xfrm>
            <a:off x="10635044" y="3377033"/>
            <a:ext cx="12351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D9261C"/>
                </a:solidFill>
              </a:rPr>
              <a:t>25 </a:t>
            </a:r>
            <a:r>
              <a:rPr lang="ru-RU" sz="1200" b="1" dirty="0">
                <a:solidFill>
                  <a:srgbClr val="D9261C"/>
                </a:solidFill>
              </a:rPr>
              <a:t>участников</a:t>
            </a:r>
            <a:endParaRPr lang="ru-RU" sz="1200" dirty="0"/>
          </a:p>
        </p:txBody>
      </p:sp>
      <p:sp>
        <p:nvSpPr>
          <p:cNvPr id="62" name="Прямоугольник 61">
            <a:extLst>
              <a:ext uri="{FF2B5EF4-FFF2-40B4-BE49-F238E27FC236}">
                <a16:creationId xmlns="" xmlns:a16="http://schemas.microsoft.com/office/drawing/2014/main" id="{48729D0E-16BA-45C4-B1B1-0BB4A66DCE55}"/>
              </a:ext>
            </a:extLst>
          </p:cNvPr>
          <p:cNvSpPr/>
          <p:nvPr/>
        </p:nvSpPr>
        <p:spPr>
          <a:xfrm>
            <a:off x="8115836" y="4621091"/>
            <a:ext cx="35971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8BD2"/>
                </a:solidFill>
              </a:rPr>
              <a:t>ИТОГО: </a:t>
            </a:r>
            <a:r>
              <a:rPr lang="ru-RU" sz="2800" b="1" dirty="0">
                <a:solidFill>
                  <a:srgbClr val="FF0000"/>
                </a:solidFill>
              </a:rPr>
              <a:t>616</a:t>
            </a:r>
            <a:endParaRPr lang="ru-RU" sz="2800" b="1" dirty="0">
              <a:solidFill>
                <a:srgbClr val="008BD2"/>
              </a:solidFill>
            </a:endParaRPr>
          </a:p>
        </p:txBody>
      </p:sp>
      <p:sp>
        <p:nvSpPr>
          <p:cNvPr id="74" name="Прямоугольник 73">
            <a:extLst>
              <a:ext uri="{FF2B5EF4-FFF2-40B4-BE49-F238E27FC236}">
                <a16:creationId xmlns="" xmlns:a16="http://schemas.microsoft.com/office/drawing/2014/main" id="{03BE64E0-03C9-4E1F-8472-3178F9108774}"/>
              </a:ext>
            </a:extLst>
          </p:cNvPr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1523"/>
            <a:r>
              <a:rPr lang="ru-RU" sz="2000" b="1" dirty="0">
                <a:solidFill>
                  <a:schemeClr val="bg1"/>
                </a:solidFill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346058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>
          <a:xfrm>
            <a:off x="3306347" y="552179"/>
            <a:ext cx="60388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8BD2"/>
                </a:solidFill>
              </a:rPr>
              <a:t>ЗАКРЫТИЕ ФОРУМА. 12 ОКТЯБРЯ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630A067F-3702-4212-A465-797D9737C8D0}"/>
              </a:ext>
            </a:extLst>
          </p:cNvPr>
          <p:cNvSpPr/>
          <p:nvPr/>
        </p:nvSpPr>
        <p:spPr>
          <a:xfrm>
            <a:off x="6572279" y="1304928"/>
            <a:ext cx="24849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Члены рабочей группы проекта</a:t>
            </a:r>
            <a:br>
              <a:rPr lang="ru-RU" b="1" dirty="0"/>
            </a:br>
            <a:r>
              <a:rPr lang="ru-RU" b="1" dirty="0"/>
              <a:t>«ИНО Томск»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34D42917-98AC-48A2-AB90-DF62209ADD86}"/>
              </a:ext>
            </a:extLst>
          </p:cNvPr>
          <p:cNvSpPr/>
          <p:nvPr/>
        </p:nvSpPr>
        <p:spPr>
          <a:xfrm>
            <a:off x="2900828" y="4074375"/>
            <a:ext cx="7438142" cy="2385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Время на обсуждение одного воркшопа: до 10 минут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i="1" dirty="0"/>
              <a:t>1 минута – </a:t>
            </a:r>
            <a:r>
              <a:rPr lang="ru-RU" i="1" dirty="0"/>
              <a:t>Объявление воркшопа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i="1" dirty="0"/>
              <a:t>5 минут – </a:t>
            </a:r>
            <a:r>
              <a:rPr lang="ru-RU" i="1" dirty="0"/>
              <a:t>Группа (до 5 человек) презентует результаты воркшопа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i="1" dirty="0"/>
              <a:t>3 минуты – </a:t>
            </a:r>
            <a:r>
              <a:rPr lang="ru-RU" i="1" dirty="0"/>
              <a:t>Комментарий руководителя компаний и заинтересованных ключевых участников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i="1" dirty="0"/>
              <a:t>1 минута – </a:t>
            </a:r>
            <a:r>
              <a:rPr lang="ru-RU" i="1" dirty="0"/>
              <a:t>Комментарий модератора по предложенной от воркшопа инициативе в «дорожную карту» пилотного региона СНТР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ru-RU" dirty="0"/>
          </a:p>
        </p:txBody>
      </p:sp>
      <p:pic>
        <p:nvPicPr>
          <p:cNvPr id="8" name="Picture 6" descr="ÐÐ°ÑÑÐ¸Ð½ÐºÐ¸ Ð¿Ð¾ Ð·Ð°Ð¿ÑÐ¾ÑÑ ÑÐ¸Ð±ÑÑ Ð»Ð¾Ð³Ð¾ÑÐ¸Ð¿">
            <a:extLst>
              <a:ext uri="{FF2B5EF4-FFF2-40B4-BE49-F238E27FC236}">
                <a16:creationId xmlns="" xmlns:a16="http://schemas.microsoft.com/office/drawing/2014/main" id="{09EB058C-4808-485F-9EFB-359B9F5E6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564" y="2136595"/>
            <a:ext cx="907873" cy="30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ÐÐ°ÑÑÐ¸Ð½ÐºÐ¸ Ð¿Ð¾ Ð·Ð°Ð¿ÑÐ¾ÑÑ digital horizont Ð»Ð¾Ð³Ð¾ÑÐ¸Ð¿">
            <a:extLst>
              <a:ext uri="{FF2B5EF4-FFF2-40B4-BE49-F238E27FC236}">
                <a16:creationId xmlns="" xmlns:a16="http://schemas.microsoft.com/office/drawing/2014/main" id="{76E3DBBF-C64F-4E2F-96FD-1931796218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347" y="1911409"/>
            <a:ext cx="832625" cy="83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ÐÐ°ÑÑÐ¸Ð½ÐºÐ¸ Ð¿Ð¾ Ð·Ð°Ð¿ÑÐ¾ÑÑ Ð³Ð°Ð·Ð¿ÑÐ¾Ð¼Ð½ÐµÑÑÑ Ð½Ð°ÑÑÐ½Ð¾ ÑÐµÑÐ½Ð¸ÑÐµÑÐºÐ¸Ð¹ ÑÐµÐ½ÑÑ Ð»Ð¾Ð³Ð¾ÑÐ¸Ð¿">
            <a:extLst>
              <a:ext uri="{FF2B5EF4-FFF2-40B4-BE49-F238E27FC236}">
                <a16:creationId xmlns="" xmlns:a16="http://schemas.microsoft.com/office/drawing/2014/main" id="{7EA32C9B-0FAB-4978-804B-53E6A08F7C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072" y="2852360"/>
            <a:ext cx="1402493" cy="349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ÐÐ°ÑÑÐ¸Ð½ÐºÐ¸ Ð¿Ð¾ Ð·Ð°Ð¿ÑÐ¾ÑÑ ÑÐºÐ¾Ð½Ð¾ÑÐ¸Ð·Ð¸ÐºÐ° Ð»Ð¾Ð³Ð¾ÑÐ¸Ð¿">
            <a:extLst>
              <a:ext uri="{FF2B5EF4-FFF2-40B4-BE49-F238E27FC236}">
                <a16:creationId xmlns="" xmlns:a16="http://schemas.microsoft.com/office/drawing/2014/main" id="{9ECC160F-AF06-47B1-8A34-95F8A24EBF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288" y="2073600"/>
            <a:ext cx="1099925" cy="49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8" descr="ÐÐ°ÑÑÐ¸Ð½ÐºÐ¸ Ð¿Ð¾ Ð·Ð°Ð¿ÑÐ¾ÑÑ Ð¸Ð½ÑÐµÑ ÑÐ°Ð¾">
            <a:extLst>
              <a:ext uri="{FF2B5EF4-FFF2-40B4-BE49-F238E27FC236}">
                <a16:creationId xmlns="" xmlns:a16="http://schemas.microsoft.com/office/drawing/2014/main" id="{DBCC4C78-0399-4114-93E9-E800C2324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700" y="2175936"/>
            <a:ext cx="788181" cy="278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0" descr="ÐÐ¾ÑÐ¾Ð¶ÐµÐµ Ð¸Ð·Ð¾Ð±ÑÐ°Ð¶ÐµÐ½Ð¸Ðµ">
            <a:extLst>
              <a:ext uri="{FF2B5EF4-FFF2-40B4-BE49-F238E27FC236}">
                <a16:creationId xmlns="" xmlns:a16="http://schemas.microsoft.com/office/drawing/2014/main" id="{B58D929E-56A2-497D-B0DD-BD2A4448B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381" y="2502587"/>
            <a:ext cx="704652" cy="34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6" descr="ÐÐ°ÑÑÐ¸Ð½ÐºÐ¸ Ð¿Ð¾ Ð·Ð°Ð¿ÑÐ¾ÑÑ ÑÐ±ÐµÑÐ±Ð°Ð½Ðº">
            <a:extLst>
              <a:ext uri="{FF2B5EF4-FFF2-40B4-BE49-F238E27FC236}">
                <a16:creationId xmlns="" xmlns:a16="http://schemas.microsoft.com/office/drawing/2014/main" id="{7ACCC311-C7F8-4769-A218-834348022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312" y="2843426"/>
            <a:ext cx="827814" cy="40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8" descr="ÐÐ°ÑÑÐ¸Ð½ÐºÐ¸ Ð¿Ð¾ Ð·Ð°Ð¿ÑÐ¾ÑÑ cognitive technologies">
            <a:extLst>
              <a:ext uri="{FF2B5EF4-FFF2-40B4-BE49-F238E27FC236}">
                <a16:creationId xmlns="" xmlns:a16="http://schemas.microsoft.com/office/drawing/2014/main" id="{EF990E11-90D3-4D5E-A4C9-FA2253F2F2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179" y="2500834"/>
            <a:ext cx="936769" cy="344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0" descr="ÐÐ°ÑÑÐ¸Ð½ÐºÐ¸ Ð¿Ð¾ Ð·Ð°Ð¿ÑÐ¾ÑÑ ÑÐ¾ÑÐ½Ð°Ð½Ð¾">
            <a:extLst>
              <a:ext uri="{FF2B5EF4-FFF2-40B4-BE49-F238E27FC236}">
                <a16:creationId xmlns="" xmlns:a16="http://schemas.microsoft.com/office/drawing/2014/main" id="{D1D633FD-3021-48BD-A6D4-8A5B4C4B1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860" y="2518937"/>
            <a:ext cx="956372" cy="37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3C396A1E-F453-4C74-946E-9DEC08CBC72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855" y="2557004"/>
            <a:ext cx="809127" cy="287510"/>
          </a:xfrm>
          <a:prstGeom prst="rect">
            <a:avLst/>
          </a:prstGeom>
        </p:spPr>
      </p:pic>
      <p:pic>
        <p:nvPicPr>
          <p:cNvPr id="20" name="Picture 32" descr="ÐÐ°ÑÑÐ¸Ð½ÐºÐ¸ Ð¿Ð¾ Ð·Ð°Ð¿ÑÐ¾ÑÑ Ð¢ÐÐÐÐ¦">
            <a:extLst>
              <a:ext uri="{FF2B5EF4-FFF2-40B4-BE49-F238E27FC236}">
                <a16:creationId xmlns="" xmlns:a16="http://schemas.microsoft.com/office/drawing/2014/main" id="{0844BDA2-289F-41D4-A998-29A8C4FC3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5081" y="2861017"/>
            <a:ext cx="550902" cy="400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4" descr="http://www.tsc.ru/images/tsc-logo-0.gif">
            <a:extLst>
              <a:ext uri="{FF2B5EF4-FFF2-40B4-BE49-F238E27FC236}">
                <a16:creationId xmlns="" xmlns:a16="http://schemas.microsoft.com/office/drawing/2014/main" id="{6589F381-A0BE-45DC-B13F-55A8D3D97D1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0084" y="2300460"/>
            <a:ext cx="517502" cy="394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6" descr="ÐÐ°ÑÑÐ¸Ð½ÐºÐ¸ Ð¿Ð¾ Ð·Ð°Ð¿ÑÐ¾ÑÑ Ð¸Ð½Ð¾ ÑÐ¾Ð¼ÑÐº">
            <a:extLst>
              <a:ext uri="{FF2B5EF4-FFF2-40B4-BE49-F238E27FC236}">
                <a16:creationId xmlns="" xmlns:a16="http://schemas.microsoft.com/office/drawing/2014/main" id="{9EFDC123-38B4-4F20-B39A-C0D5D3ACB1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646" y="2141696"/>
            <a:ext cx="1099925" cy="109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8" descr="ÐÐ°ÑÑÐ¸Ð½ÐºÐ¸ Ð¿Ð¾ Ð·Ð°Ð¿ÑÐ¾ÑÑ ÑÐ³Ñ Ð»Ð¾Ð³Ð¾ÑÐ¸Ð¿">
            <a:extLst>
              <a:ext uri="{FF2B5EF4-FFF2-40B4-BE49-F238E27FC236}">
                <a16:creationId xmlns="" xmlns:a16="http://schemas.microsoft.com/office/drawing/2014/main" id="{343E81ED-F609-480A-B55C-49FECA766A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2430" y="2369040"/>
            <a:ext cx="913080" cy="326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2" descr="ÐÐ°ÑÑÐ¸Ð½ÐºÐ¸ Ð¿Ð¾ Ð·Ð°Ð¿ÑÐ¾ÑÑ ÑÐ¸Ð±Ð³Ð¼Ñ Ð»Ð¾Ð³Ð¾ÑÐ¸Ð¿">
            <a:extLst>
              <a:ext uri="{FF2B5EF4-FFF2-40B4-BE49-F238E27FC236}">
                <a16:creationId xmlns="" xmlns:a16="http://schemas.microsoft.com/office/drawing/2014/main" id="{3FD5584E-A4FE-431E-8E50-6C23BF657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8945" y="2197254"/>
            <a:ext cx="590823" cy="590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6" descr="ÐÐ°ÑÑÐ¸Ð½ÐºÐ¸ Ð¿Ð¾ Ð·Ð°Ð¿ÑÐ¾ÑÑ ÑÐ³Ð°ÑÑ Ð»Ð¾Ð³Ð¾ÑÐ¸Ð¿">
            <a:extLst>
              <a:ext uri="{FF2B5EF4-FFF2-40B4-BE49-F238E27FC236}">
                <a16:creationId xmlns="" xmlns:a16="http://schemas.microsoft.com/office/drawing/2014/main" id="{B4F85C20-5FD9-4C04-98E0-734E2F19C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419" y="2774876"/>
            <a:ext cx="761373" cy="45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4" descr="ÐÐ°ÑÑÐ¸Ð½ÐºÐ¸ Ð¿Ð¾ Ð·Ð°Ð¿ÑÐ¾ÑÑ ÑÑÑÑÑ Ð»Ð¾Ð³Ð¾ÑÐ¸Ð¿">
            <a:extLst>
              <a:ext uri="{FF2B5EF4-FFF2-40B4-BE49-F238E27FC236}">
                <a16:creationId xmlns="" xmlns:a16="http://schemas.microsoft.com/office/drawing/2014/main" id="{908D457A-BA05-422A-BF3C-FC104287B2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5052" y="2792889"/>
            <a:ext cx="333918" cy="37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8" descr="ÐÐ°ÑÑÐ¸Ð½ÐºÐ¸ Ð¿Ð¾ Ð·Ð°Ð¿ÑÐ¾ÑÑ ÑÐ³Ð¿Ñ Ð»Ð¾Ð³Ð¾ÑÐ¸Ð¿">
            <a:extLst>
              <a:ext uri="{FF2B5EF4-FFF2-40B4-BE49-F238E27FC236}">
                <a16:creationId xmlns="" xmlns:a16="http://schemas.microsoft.com/office/drawing/2014/main" id="{4DA6E571-B15C-4D74-9669-6680381EF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6993" y="2705425"/>
            <a:ext cx="590824" cy="590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Прямоугольник 29">
            <a:extLst>
              <a:ext uri="{FF2B5EF4-FFF2-40B4-BE49-F238E27FC236}">
                <a16:creationId xmlns="" xmlns:a16="http://schemas.microsoft.com/office/drawing/2014/main" id="{B1ED15F2-21E2-4E8E-81F6-611452C904FE}"/>
              </a:ext>
            </a:extLst>
          </p:cNvPr>
          <p:cNvSpPr/>
          <p:nvPr/>
        </p:nvSpPr>
        <p:spPr>
          <a:xfrm>
            <a:off x="8833263" y="1274210"/>
            <a:ext cx="32486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Ректоры университетов </a:t>
            </a:r>
            <a:br>
              <a:rPr lang="ru-RU" b="1" dirty="0"/>
            </a:br>
            <a:r>
              <a:rPr lang="ru-RU" b="1" dirty="0"/>
              <a:t>и директора научных организаций</a:t>
            </a:r>
          </a:p>
        </p:txBody>
      </p:sp>
      <p:sp>
        <p:nvSpPr>
          <p:cNvPr id="31" name="Прямоугольник 30">
            <a:extLst>
              <a:ext uri="{FF2B5EF4-FFF2-40B4-BE49-F238E27FC236}">
                <a16:creationId xmlns="" xmlns:a16="http://schemas.microsoft.com/office/drawing/2014/main" id="{FB422F41-57E4-46CF-8539-2CB0151720D2}"/>
              </a:ext>
            </a:extLst>
          </p:cNvPr>
          <p:cNvSpPr/>
          <p:nvPr/>
        </p:nvSpPr>
        <p:spPr>
          <a:xfrm>
            <a:off x="2363577" y="1311400"/>
            <a:ext cx="40143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Представители</a:t>
            </a:r>
            <a:br>
              <a:rPr lang="ru-RU" b="1" dirty="0"/>
            </a:br>
            <a:r>
              <a:rPr lang="ru-RU" b="1" dirty="0"/>
              <a:t>руководства компаний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="" xmlns:a16="http://schemas.microsoft.com/office/drawing/2014/main" id="{747AC7E7-24DF-40C6-A478-C73018566BEF}"/>
              </a:ext>
            </a:extLst>
          </p:cNvPr>
          <p:cNvSpPr/>
          <p:nvPr/>
        </p:nvSpPr>
        <p:spPr>
          <a:xfrm>
            <a:off x="2363578" y="3421012"/>
            <a:ext cx="73641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Руководители томских технологических компаний </a:t>
            </a:r>
          </a:p>
        </p:txBody>
      </p: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65C47273-B1F9-4DFC-B9DE-E3F2E0BC3613}"/>
              </a:ext>
            </a:extLst>
          </p:cNvPr>
          <p:cNvSpPr/>
          <p:nvPr/>
        </p:nvSpPr>
        <p:spPr>
          <a:xfrm>
            <a:off x="176810" y="4377417"/>
            <a:ext cx="245632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458E"/>
                </a:solidFill>
              </a:rPr>
              <a:t>СХЕМА ПРЕДСТАВЛЕНИЯ РЕЗУЛЬТАТОВ ВОРКШОПА </a:t>
            </a:r>
          </a:p>
        </p:txBody>
      </p:sp>
      <p:cxnSp>
        <p:nvCxnSpPr>
          <p:cNvPr id="34" name="Прямая соединительная линия 33">
            <a:extLst>
              <a:ext uri="{FF2B5EF4-FFF2-40B4-BE49-F238E27FC236}">
                <a16:creationId xmlns="" xmlns:a16="http://schemas.microsoft.com/office/drawing/2014/main" id="{6ACA9548-28D2-4D03-8871-AEC79EB88B0D}"/>
              </a:ext>
            </a:extLst>
          </p:cNvPr>
          <p:cNvCxnSpPr>
            <a:cxnSpLocks/>
          </p:cNvCxnSpPr>
          <p:nvPr/>
        </p:nvCxnSpPr>
        <p:spPr>
          <a:xfrm>
            <a:off x="2766979" y="4314521"/>
            <a:ext cx="0" cy="1640390"/>
          </a:xfrm>
          <a:prstGeom prst="line">
            <a:avLst/>
          </a:prstGeom>
          <a:ln w="19050">
            <a:solidFill>
              <a:srgbClr val="D924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>
            <a:extLst>
              <a:ext uri="{FF2B5EF4-FFF2-40B4-BE49-F238E27FC236}">
                <a16:creationId xmlns="" xmlns:a16="http://schemas.microsoft.com/office/drawing/2014/main" id="{A4C18E21-071D-453B-9387-29B698EC9D60}"/>
              </a:ext>
            </a:extLst>
          </p:cNvPr>
          <p:cNvCxnSpPr>
            <a:cxnSpLocks/>
          </p:cNvCxnSpPr>
          <p:nvPr/>
        </p:nvCxnSpPr>
        <p:spPr>
          <a:xfrm>
            <a:off x="2164665" y="1243960"/>
            <a:ext cx="0" cy="2546384"/>
          </a:xfrm>
          <a:prstGeom prst="line">
            <a:avLst/>
          </a:prstGeom>
          <a:ln w="19050">
            <a:solidFill>
              <a:srgbClr val="D924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Прямоугольник 36">
            <a:extLst>
              <a:ext uri="{FF2B5EF4-FFF2-40B4-BE49-F238E27FC236}">
                <a16:creationId xmlns="" xmlns:a16="http://schemas.microsoft.com/office/drawing/2014/main" id="{B075619D-05AD-4380-9A16-213FEAB4F5A1}"/>
              </a:ext>
            </a:extLst>
          </p:cNvPr>
          <p:cNvSpPr/>
          <p:nvPr/>
        </p:nvSpPr>
        <p:spPr>
          <a:xfrm>
            <a:off x="176810" y="1326260"/>
            <a:ext cx="18653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458E"/>
                </a:solidFill>
              </a:rPr>
              <a:t>УЧАСТНИКИ</a:t>
            </a:r>
          </a:p>
        </p:txBody>
      </p:sp>
      <p:pic>
        <p:nvPicPr>
          <p:cNvPr id="24" name="Picture 40" descr="ÐÐ°ÑÑÐ¸Ð½ÐºÐ¸ Ð¿Ð¾ Ð·Ð°Ð¿ÑÐ¾ÑÑ ÑÐ¿Ñ Ð»Ð¾Ð³Ð¾ÑÐ¸Ð¿">
            <a:extLst>
              <a:ext uri="{FF2B5EF4-FFF2-40B4-BE49-F238E27FC236}">
                <a16:creationId xmlns="" xmlns:a16="http://schemas.microsoft.com/office/drawing/2014/main" id="{CC87F4B7-8BC6-4AF9-AAF1-A9E47C657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9777" y="2245982"/>
            <a:ext cx="572469" cy="57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Прямоугольник 38"/>
          <p:cNvSpPr/>
          <p:nvPr/>
        </p:nvSpPr>
        <p:spPr>
          <a:xfrm>
            <a:off x="610117" y="6305821"/>
            <a:ext cx="95080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ЛОКАЦИЯ: </a:t>
            </a:r>
            <a:r>
              <a:rPr lang="ru-RU" sz="2400" dirty="0">
                <a:solidFill>
                  <a:schemeClr val="bg1"/>
                </a:solidFill>
              </a:rPr>
              <a:t>СК «Гармония»        </a:t>
            </a:r>
            <a:r>
              <a:rPr lang="ru-RU" sz="2400" b="1" dirty="0">
                <a:solidFill>
                  <a:schemeClr val="bg1"/>
                </a:solidFill>
              </a:rPr>
              <a:t>УЧАСТНИКИ: </a:t>
            </a:r>
            <a:r>
              <a:rPr lang="ru-RU" sz="2400" dirty="0">
                <a:solidFill>
                  <a:schemeClr val="bg1"/>
                </a:solidFill>
              </a:rPr>
              <a:t>400 человек </a:t>
            </a: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21">
            <a:biLevel thresh="25000"/>
          </a:blip>
          <a:stretch>
            <a:fillRect/>
          </a:stretch>
        </p:blipFill>
        <p:spPr>
          <a:xfrm>
            <a:off x="385141" y="6336426"/>
            <a:ext cx="224976" cy="344962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22">
            <a:biLevel thresh="25000"/>
          </a:blip>
          <a:stretch>
            <a:fillRect/>
          </a:stretch>
        </p:blipFill>
        <p:spPr>
          <a:xfrm>
            <a:off x="4273882" y="6330824"/>
            <a:ext cx="361723" cy="318316"/>
          </a:xfrm>
          <a:prstGeom prst="rect">
            <a:avLst/>
          </a:prstGeom>
        </p:spPr>
      </p:pic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8725FCEB-585D-4627-BFA1-C2CEBE611C1B}"/>
              </a:ext>
            </a:extLst>
          </p:cNvPr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1523"/>
            <a:r>
              <a:rPr lang="ru-RU" sz="2000" b="1" dirty="0">
                <a:solidFill>
                  <a:schemeClr val="bg1"/>
                </a:solidFill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348239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631E31F9-EFA3-4D78-AD41-F53AADB26F0F}"/>
              </a:ext>
            </a:extLst>
          </p:cNvPr>
          <p:cNvSpPr/>
          <p:nvPr/>
        </p:nvSpPr>
        <p:spPr>
          <a:xfrm>
            <a:off x="3315638" y="258239"/>
            <a:ext cx="647591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b="1" dirty="0">
                <a:solidFill>
                  <a:srgbClr val="008BD2"/>
                </a:solidFill>
              </a:rPr>
              <a:t>«ДЕНЬ НАУКИ И ТЕХНОЛОГИЙ В ТОМСКОЙ ОБЛАСТИ» </a:t>
            </a:r>
          </a:p>
          <a:p>
            <a:r>
              <a:rPr lang="ru-RU" sz="2100" b="1" dirty="0">
                <a:solidFill>
                  <a:srgbClr val="008BD2"/>
                </a:solidFill>
              </a:rPr>
              <a:t>SCIENCE &amp; TECHNOLOGY DIVE – 13 октября</a:t>
            </a:r>
          </a:p>
        </p:txBody>
      </p:sp>
      <p:pic>
        <p:nvPicPr>
          <p:cNvPr id="7" name="Picture 2" descr="ÐÐ°ÑÑÐ¸Ð½ÐºÐ¸ Ð¿Ð¾ Ð·Ð°Ð¿ÑÐ¾ÑÑ ÑÐ¸Ð±Ð³Ð¼Ñ Ð»Ð¾Ð³Ð¾ÑÐ¸Ð¿ ÐÐÐ">
            <a:extLst>
              <a:ext uri="{FF2B5EF4-FFF2-40B4-BE49-F238E27FC236}">
                <a16:creationId xmlns="" xmlns:a16="http://schemas.microsoft.com/office/drawing/2014/main" id="{29F892DC-CF7F-42D9-85BB-CDF531DB5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8206" y="2048686"/>
            <a:ext cx="1230563" cy="1527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ÐÐ°ÑÑÐ¸Ð½ÐºÐ¸ Ð¿Ð¾ Ð·Ð°Ð¿ÑÐ¾ÑÑ Ð¢ÐÐ£ Ð»Ð¾Ð³Ð¾ÑÐ¸Ð¿ ÐÐÐ">
            <a:extLst>
              <a:ext uri="{FF2B5EF4-FFF2-40B4-BE49-F238E27FC236}">
                <a16:creationId xmlns="" xmlns:a16="http://schemas.microsoft.com/office/drawing/2014/main" id="{F1537A8D-F418-4E20-BEB3-135497673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061" y="2035629"/>
            <a:ext cx="1435807" cy="1643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ÐÐ°ÑÑÐ¸Ð½ÐºÐ¸ Ð¿Ð¾ Ð·Ð°Ð¿ÑÐ¾ÑÑ Ð¢Ð³Ð¿Ñ Ð»Ð¾Ð³Ð¾ÑÐ¸Ð¿ ÐÐÐ">
            <a:extLst>
              <a:ext uri="{FF2B5EF4-FFF2-40B4-BE49-F238E27FC236}">
                <a16:creationId xmlns="" xmlns:a16="http://schemas.microsoft.com/office/drawing/2014/main" id="{990B5836-1CB8-4A65-8C5D-1D6C2D740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173" y="2158118"/>
            <a:ext cx="2178157" cy="1405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ÐÐ°ÑÑÐ¸Ð½ÐºÐ¸ Ð¿Ð¾ Ð·Ð°Ð¿ÑÐ¾ÑÑ Ð¢ÑÑÑÑ Ð»Ð¾Ð³Ð¾ÑÐ¸Ð¿ ÐÐÐ">
            <a:extLst>
              <a:ext uri="{FF2B5EF4-FFF2-40B4-BE49-F238E27FC236}">
                <a16:creationId xmlns="" xmlns:a16="http://schemas.microsoft.com/office/drawing/2014/main" id="{3C281815-B545-47C5-B251-3AF26F00A6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6" t="9690" r="10260" b="7686"/>
          <a:stretch/>
        </p:blipFill>
        <p:spPr bwMode="auto">
          <a:xfrm>
            <a:off x="2176247" y="2038467"/>
            <a:ext cx="1562255" cy="1643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ÐÐ°ÑÑÐ¸Ð½ÐºÐ¸ Ð¿Ð¾ Ð·Ð°Ð¿ÑÐ¾ÑÑ ÑÐ³Ð°ÑÑ Ð»Ð¾Ð³Ð¾ÑÐ¸Ð¿ Ð¿Ð½Ð³">
            <a:extLst>
              <a:ext uri="{FF2B5EF4-FFF2-40B4-BE49-F238E27FC236}">
                <a16:creationId xmlns="" xmlns:a16="http://schemas.microsoft.com/office/drawing/2014/main" id="{393F2C23-CF4A-4862-B8DD-D43DA4911A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79" y="2048686"/>
            <a:ext cx="1383889" cy="163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ÐÐ°ÑÑÐ¸Ð½ÐºÐ¸ Ð¿Ð¾ Ð·Ð°Ð¿ÑÐ¾ÑÑ ÐÐ Ð¢ÐÐ£ Ð»Ð¾Ð³Ð¾ÑÐ¸Ð¿ Ð¿Ð½Ð³">
            <a:extLst>
              <a:ext uri="{FF2B5EF4-FFF2-40B4-BE49-F238E27FC236}">
                <a16:creationId xmlns="" xmlns:a16="http://schemas.microsoft.com/office/drawing/2014/main" id="{A6CF3963-1CB7-42D9-8FFE-ADFF1D43C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6825" y="2048686"/>
            <a:ext cx="1542227" cy="155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9FA2FC8B-8BAB-4A48-9547-B42070DD59CE}"/>
              </a:ext>
            </a:extLst>
          </p:cNvPr>
          <p:cNvSpPr/>
          <p:nvPr/>
        </p:nvSpPr>
        <p:spPr>
          <a:xfrm>
            <a:off x="350870" y="1331365"/>
            <a:ext cx="11304682" cy="492290"/>
          </a:xfrm>
          <a:prstGeom prst="rect">
            <a:avLst/>
          </a:prstGeom>
          <a:solidFill>
            <a:srgbClr val="95C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МЕРОПРИЯТИЯ УНИВЕРСИТЕТОВ 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5AC30C2D-879B-4494-9680-78DB89C83723}"/>
              </a:ext>
            </a:extLst>
          </p:cNvPr>
          <p:cNvSpPr/>
          <p:nvPr/>
        </p:nvSpPr>
        <p:spPr>
          <a:xfrm>
            <a:off x="6470629" y="3675277"/>
            <a:ext cx="2038030" cy="198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Aft>
                <a:spcPts val="6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Мастер классы «Занимательная Робототехника для детей»: </a:t>
            </a:r>
          </a:p>
          <a:p>
            <a:pPr fontAlgn="t">
              <a:spcAft>
                <a:spcPts val="6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1. «Спирограф»</a:t>
            </a:r>
          </a:p>
          <a:p>
            <a:pPr fontAlgn="t">
              <a:spcAft>
                <a:spcPts val="6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2. «Управляемый футбол»</a:t>
            </a:r>
          </a:p>
          <a:p>
            <a:pPr fontAlgn="t">
              <a:spcAft>
                <a:spcPts val="6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3. «Умный дом. </a:t>
            </a:r>
            <a:br>
              <a:rPr lang="ru-RU" sz="1200" b="1" cap="all" dirty="0">
                <a:solidFill>
                  <a:srgbClr val="1C3578"/>
                </a:solidFill>
              </a:rPr>
            </a:br>
            <a:r>
              <a:rPr lang="ru-RU" sz="1200" b="1" cap="all" dirty="0">
                <a:solidFill>
                  <a:srgbClr val="1C3578"/>
                </a:solidFill>
              </a:rPr>
              <a:t>Детектор влаги»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CB7F4D07-53F9-4593-83D8-7D9A941F7019}"/>
              </a:ext>
            </a:extLst>
          </p:cNvPr>
          <p:cNvSpPr/>
          <p:nvPr/>
        </p:nvSpPr>
        <p:spPr>
          <a:xfrm>
            <a:off x="1875515" y="3675277"/>
            <a:ext cx="2090354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1. Лекция «</a:t>
            </a:r>
            <a:r>
              <a:rPr lang="ru-RU" sz="1200" b="1" cap="all" dirty="0" err="1">
                <a:solidFill>
                  <a:srgbClr val="1C3578"/>
                </a:solidFill>
              </a:rPr>
              <a:t>Нейроуправление</a:t>
            </a:r>
            <a:r>
              <a:rPr lang="ru-RU" sz="1200" b="1" cap="all" dirty="0">
                <a:solidFill>
                  <a:srgbClr val="1C3578"/>
                </a:solidFill>
              </a:rPr>
              <a:t> </a:t>
            </a:r>
            <a:r>
              <a:rPr lang="ru-RU" sz="1200" b="1" cap="all" dirty="0" err="1">
                <a:solidFill>
                  <a:srgbClr val="1C3578"/>
                </a:solidFill>
              </a:rPr>
              <a:t>мехатронными</a:t>
            </a:r>
            <a:r>
              <a:rPr lang="ru-RU" sz="1200" b="1" cap="all" dirty="0">
                <a:solidFill>
                  <a:srgbClr val="1C3578"/>
                </a:solidFill>
              </a:rPr>
              <a:t> устройствами – просто о сложном»</a:t>
            </a:r>
          </a:p>
          <a:p>
            <a:pPr>
              <a:spcAft>
                <a:spcPts val="3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2. Мастер-класс «Управление силой мысли»</a:t>
            </a:r>
          </a:p>
          <a:p>
            <a:pPr>
              <a:spcAft>
                <a:spcPts val="3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3. Детско-юношеский инженерный робототехнический квест </a:t>
            </a:r>
          </a:p>
          <a:p>
            <a:pPr marL="228600" indent="-228600">
              <a:spcAft>
                <a:spcPts val="300"/>
              </a:spcAft>
              <a:buFont typeface="+mj-lt"/>
              <a:buAutoNum type="arabicPeriod"/>
            </a:pPr>
            <a:endParaRPr lang="ru-RU" sz="1200" b="1" dirty="0">
              <a:solidFill>
                <a:srgbClr val="1C3578"/>
              </a:solidFill>
            </a:endParaRPr>
          </a:p>
          <a:p>
            <a:pPr>
              <a:spcAft>
                <a:spcPts val="300"/>
              </a:spcAft>
            </a:pPr>
            <a:endParaRPr lang="ru-RU" sz="1200" b="1" dirty="0">
              <a:solidFill>
                <a:srgbClr val="1C3578"/>
              </a:solidFill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6C52166B-6EBD-4778-A3BA-7FDA2C7635F0}"/>
              </a:ext>
            </a:extLst>
          </p:cNvPr>
          <p:cNvSpPr/>
          <p:nvPr/>
        </p:nvSpPr>
        <p:spPr>
          <a:xfrm>
            <a:off x="3928557" y="3675277"/>
            <a:ext cx="2542072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1. Демонстрация мобильных роботов Центра компетенций Шнайдер Электрик и Учебной лаборатории промышленной автоматизации</a:t>
            </a:r>
          </a:p>
          <a:p>
            <a:pPr>
              <a:spcAft>
                <a:spcPts val="3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2. Умная теплица</a:t>
            </a:r>
          </a:p>
          <a:p>
            <a:pPr>
              <a:spcAft>
                <a:spcPts val="3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3. Научно-развлекательный квест «В мире науки»</a:t>
            </a:r>
          </a:p>
          <a:p>
            <a:pPr>
              <a:spcAft>
                <a:spcPts val="3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4. Научный квест «Оцифруй себя!»</a:t>
            </a:r>
          </a:p>
          <a:p>
            <a:pPr>
              <a:spcAft>
                <a:spcPts val="3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5. Научный квест "Сеанс связи"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14F117B4-A3EC-40BD-A024-6BD4C9628A63}"/>
              </a:ext>
            </a:extLst>
          </p:cNvPr>
          <p:cNvSpPr/>
          <p:nvPr/>
        </p:nvSpPr>
        <p:spPr>
          <a:xfrm>
            <a:off x="350871" y="3783650"/>
            <a:ext cx="1763156" cy="1800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Aft>
                <a:spcPts val="6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Посещение лабораторий:</a:t>
            </a:r>
          </a:p>
          <a:p>
            <a:pPr fontAlgn="t">
              <a:spcAft>
                <a:spcPts val="6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1. Физика нашего дома</a:t>
            </a:r>
          </a:p>
          <a:p>
            <a:pPr fontAlgn="t">
              <a:spcAft>
                <a:spcPts val="6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2. Наш дом – наша крепость</a:t>
            </a:r>
          </a:p>
          <a:p>
            <a:pPr fontAlgn="t">
              <a:spcAft>
                <a:spcPts val="6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3. Живая Лаборатория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6E5977A2-F235-4078-A978-15F450C4DA86}"/>
              </a:ext>
            </a:extLst>
          </p:cNvPr>
          <p:cNvSpPr/>
          <p:nvPr/>
        </p:nvSpPr>
        <p:spPr>
          <a:xfrm>
            <a:off x="10528206" y="3691371"/>
            <a:ext cx="1731409" cy="1831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Aft>
                <a:spcPts val="6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1. </a:t>
            </a:r>
            <a:r>
              <a:rPr lang="ru-RU" sz="1200" b="1" cap="all" dirty="0" err="1">
                <a:solidFill>
                  <a:srgbClr val="1C3578"/>
                </a:solidFill>
              </a:rPr>
              <a:t>Демо</a:t>
            </a:r>
            <a:r>
              <a:rPr lang="ru-RU" sz="1200" b="1" cap="all" dirty="0">
                <a:solidFill>
                  <a:srgbClr val="1C3578"/>
                </a:solidFill>
              </a:rPr>
              <a:t>-день для населения</a:t>
            </a:r>
            <a:br>
              <a:rPr lang="ru-RU" sz="1200" b="1" cap="all" dirty="0">
                <a:solidFill>
                  <a:srgbClr val="1C3578"/>
                </a:solidFill>
              </a:rPr>
            </a:br>
            <a:r>
              <a:rPr lang="ru-RU" sz="1200" b="1" cap="all" dirty="0">
                <a:solidFill>
                  <a:srgbClr val="1C3578"/>
                </a:solidFill>
              </a:rPr>
              <a:t>«Томская область - территория здоровья»</a:t>
            </a:r>
          </a:p>
          <a:p>
            <a:pPr fontAlgn="t">
              <a:spcAft>
                <a:spcPts val="6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2. Экскурсия в научный музей анатомии человека </a:t>
            </a:r>
            <a:r>
              <a:rPr lang="ru-RU" sz="1200" b="1" cap="all" dirty="0" err="1">
                <a:solidFill>
                  <a:srgbClr val="1C3578"/>
                </a:solidFill>
              </a:rPr>
              <a:t>СибГМУ</a:t>
            </a:r>
            <a:endParaRPr lang="ru-RU" sz="1200" b="1" cap="all" dirty="0">
              <a:solidFill>
                <a:srgbClr val="1C3578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E65F997D-D30A-4427-8823-B65FB852F4D5}"/>
              </a:ext>
            </a:extLst>
          </p:cNvPr>
          <p:cNvSpPr/>
          <p:nvPr/>
        </p:nvSpPr>
        <p:spPr>
          <a:xfrm>
            <a:off x="8281372" y="3681860"/>
            <a:ext cx="2342940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Aft>
                <a:spcPts val="600"/>
              </a:spcAft>
            </a:pPr>
            <a:r>
              <a:rPr lang="en-US" sz="1200" b="1" cap="all" dirty="0">
                <a:solidFill>
                  <a:srgbClr val="1C3578"/>
                </a:solidFill>
              </a:rPr>
              <a:t>1</a:t>
            </a:r>
            <a:r>
              <a:rPr lang="ru-RU" sz="1200" b="1" cap="all" dirty="0">
                <a:solidFill>
                  <a:srgbClr val="1C3578"/>
                </a:solidFill>
              </a:rPr>
              <a:t>. Экскурсия в Лабораторию когнитивных исследований в освоении космоса </a:t>
            </a:r>
            <a:endParaRPr lang="en-US" sz="1200" b="1" cap="all" dirty="0">
              <a:solidFill>
                <a:srgbClr val="1C3578"/>
              </a:solidFill>
            </a:endParaRPr>
          </a:p>
          <a:p>
            <a:pPr fontAlgn="t">
              <a:spcAft>
                <a:spcPts val="6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2. Музей археологии и этнографии Сибири</a:t>
            </a:r>
          </a:p>
          <a:p>
            <a:pPr fontAlgn="t">
              <a:spcAft>
                <a:spcPts val="6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3. Музей книги</a:t>
            </a:r>
          </a:p>
          <a:p>
            <a:pPr fontAlgn="t">
              <a:spcAft>
                <a:spcPts val="6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4. Палеонтологический музей ТГУ </a:t>
            </a:r>
          </a:p>
          <a:p>
            <a:pPr fontAlgn="t">
              <a:spcAft>
                <a:spcPts val="600"/>
              </a:spcAft>
            </a:pPr>
            <a:r>
              <a:rPr lang="ru-RU" sz="1200" b="1" cap="all" dirty="0">
                <a:solidFill>
                  <a:srgbClr val="1C3578"/>
                </a:solidFill>
              </a:rPr>
              <a:t>5. Научно-популярная лекция по цифровой экономике</a:t>
            </a:r>
          </a:p>
          <a:p>
            <a:pPr marL="342900" indent="-342900" fontAlgn="t">
              <a:spcAft>
                <a:spcPts val="600"/>
              </a:spcAft>
              <a:buFont typeface="+mj-lt"/>
              <a:buAutoNum type="arabicPeriod"/>
            </a:pPr>
            <a:endParaRPr lang="ru-RU" sz="1200" b="1" dirty="0">
              <a:solidFill>
                <a:srgbClr val="1C3578"/>
              </a:solidFill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BE20ECBE-F42A-403F-B24A-0DCA451DA0E9}"/>
              </a:ext>
            </a:extLst>
          </p:cNvPr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1523"/>
            <a:r>
              <a:rPr lang="ru-RU" sz="2000" b="1" dirty="0">
                <a:solidFill>
                  <a:schemeClr val="bg1"/>
                </a:solidFill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265245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9AEB7ED7-613D-4F32-A233-AE74A06A269A}"/>
              </a:ext>
            </a:extLst>
          </p:cNvPr>
          <p:cNvSpPr/>
          <p:nvPr/>
        </p:nvSpPr>
        <p:spPr>
          <a:xfrm>
            <a:off x="3315638" y="258239"/>
            <a:ext cx="647591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b="1" dirty="0">
                <a:solidFill>
                  <a:srgbClr val="008BD2"/>
                </a:solidFill>
              </a:rPr>
              <a:t>«ДЕНЬ НАУКИ И ТЕХНОЛОГИЙ В ТОМСКОЙ ОБЛАСТИ» </a:t>
            </a:r>
          </a:p>
          <a:p>
            <a:r>
              <a:rPr lang="ru-RU" sz="2100" b="1" dirty="0">
                <a:solidFill>
                  <a:srgbClr val="008BD2"/>
                </a:solidFill>
              </a:rPr>
              <a:t>SCIENCE &amp; TECHNOLOGY DIVE – 13 октября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62677251-DABE-4892-81B4-EC1EED29E300}"/>
              </a:ext>
            </a:extLst>
          </p:cNvPr>
          <p:cNvSpPr/>
          <p:nvPr/>
        </p:nvSpPr>
        <p:spPr>
          <a:xfrm>
            <a:off x="567529" y="1900507"/>
            <a:ext cx="2457052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Aft>
                <a:spcPts val="600"/>
              </a:spcAft>
            </a:pPr>
            <a:r>
              <a:rPr lang="ru-RU" sz="1400" b="1" dirty="0">
                <a:solidFill>
                  <a:srgbClr val="000000"/>
                </a:solidFill>
              </a:rPr>
              <a:t>КАК «РОЖДАЮТСЯ» ЛЕКАРСТВА?</a:t>
            </a:r>
            <a:endParaRPr lang="ru-RU" sz="1400" dirty="0">
              <a:solidFill>
                <a:srgbClr val="000000"/>
              </a:solidFill>
            </a:endParaRPr>
          </a:p>
          <a:p>
            <a:pPr marL="182563" fontAlgn="t"/>
            <a:r>
              <a:rPr lang="ru-RU" sz="1400" dirty="0">
                <a:solidFill>
                  <a:srgbClr val="1C3578"/>
                </a:solidFill>
              </a:rPr>
              <a:t>Локация: </a:t>
            </a:r>
            <a:r>
              <a:rPr lang="ru-RU" sz="1400" b="1" dirty="0">
                <a:solidFill>
                  <a:srgbClr val="1C3578"/>
                </a:solidFill>
              </a:rPr>
              <a:t/>
            </a:r>
            <a:br>
              <a:rPr lang="ru-RU" sz="1400" b="1" dirty="0">
                <a:solidFill>
                  <a:srgbClr val="1C3578"/>
                </a:solidFill>
              </a:rPr>
            </a:br>
            <a:r>
              <a:rPr lang="ru-RU" sz="1400" b="1" dirty="0">
                <a:solidFill>
                  <a:srgbClr val="1C3578"/>
                </a:solidFill>
              </a:rPr>
              <a:t>НИИ фармакологии и регенеративной медицины </a:t>
            </a:r>
            <a:br>
              <a:rPr lang="ru-RU" sz="1400" b="1" dirty="0">
                <a:solidFill>
                  <a:srgbClr val="1C3578"/>
                </a:solidFill>
              </a:rPr>
            </a:br>
            <a:r>
              <a:rPr lang="ru-RU" sz="1400" b="1" dirty="0">
                <a:solidFill>
                  <a:srgbClr val="1C3578"/>
                </a:solidFill>
              </a:rPr>
              <a:t>им. Е.Д. Гольдберга, </a:t>
            </a:r>
            <a:br>
              <a:rPr lang="ru-RU" sz="1400" b="1" dirty="0">
                <a:solidFill>
                  <a:srgbClr val="1C3578"/>
                </a:solidFill>
              </a:rPr>
            </a:br>
            <a:r>
              <a:rPr lang="ru-RU" sz="1400" b="1" dirty="0">
                <a:solidFill>
                  <a:srgbClr val="1C3578"/>
                </a:solidFill>
              </a:rPr>
              <a:t>пр. Ленина, 3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7DE401C4-70EE-4E6B-816C-4C43D7D9DF72}"/>
              </a:ext>
            </a:extLst>
          </p:cNvPr>
          <p:cNvSpPr/>
          <p:nvPr/>
        </p:nvSpPr>
        <p:spPr>
          <a:xfrm>
            <a:off x="546034" y="1398624"/>
            <a:ext cx="5168913" cy="492290"/>
          </a:xfrm>
          <a:prstGeom prst="rect">
            <a:avLst/>
          </a:prstGeom>
          <a:solidFill>
            <a:srgbClr val="E3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ОТКРЫТЫЕ ЛЕКЦИИ</a:t>
            </a:r>
            <a:endParaRPr lang="ru-RU" dirty="0"/>
          </a:p>
        </p:txBody>
      </p:sp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95A6BFD1-9AE0-4A7B-AA51-B98C0430AF9F}"/>
              </a:ext>
            </a:extLst>
          </p:cNvPr>
          <p:cNvSpPr/>
          <p:nvPr/>
        </p:nvSpPr>
        <p:spPr>
          <a:xfrm>
            <a:off x="3024581" y="1890914"/>
            <a:ext cx="2919370" cy="210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Aft>
                <a:spcPts val="600"/>
              </a:spcAft>
            </a:pPr>
            <a:r>
              <a:rPr lang="ru-RU" sz="1400" b="1" dirty="0">
                <a:solidFill>
                  <a:srgbClr val="000000"/>
                </a:solidFill>
              </a:rPr>
              <a:t>«ДОСТУПНО О СЛОЖНОМ: СИЛЬНОТОЧНАЯ ЭЛЕКТРОНИКА </a:t>
            </a:r>
            <a:br>
              <a:rPr lang="ru-RU" sz="1400" b="1" dirty="0">
                <a:solidFill>
                  <a:srgbClr val="000000"/>
                </a:solidFill>
              </a:rPr>
            </a:br>
            <a:r>
              <a:rPr lang="ru-RU" sz="1400" b="1" dirty="0">
                <a:solidFill>
                  <a:srgbClr val="000000"/>
                </a:solidFill>
              </a:rPr>
              <a:t>И ИМПУЛЬСНАЯ ЭНЕРГЕТИКА: ЭНЕРГИЯ И ТЕХНОЛОГИИ БУДУЩЕГО»</a:t>
            </a:r>
          </a:p>
          <a:p>
            <a:pPr marL="182563" fontAlgn="t"/>
            <a:r>
              <a:rPr lang="ru-RU" sz="1400" dirty="0">
                <a:solidFill>
                  <a:srgbClr val="1C3578"/>
                </a:solidFill>
              </a:rPr>
              <a:t>Локация: </a:t>
            </a:r>
            <a:r>
              <a:rPr lang="ru-RU" sz="1400" b="1" dirty="0">
                <a:solidFill>
                  <a:srgbClr val="1C3578"/>
                </a:solidFill>
              </a:rPr>
              <a:t/>
            </a:r>
            <a:br>
              <a:rPr lang="ru-RU" sz="1400" b="1" dirty="0">
                <a:solidFill>
                  <a:srgbClr val="1C3578"/>
                </a:solidFill>
              </a:rPr>
            </a:br>
            <a:r>
              <a:rPr lang="ru-RU" sz="1400" b="1" dirty="0">
                <a:solidFill>
                  <a:srgbClr val="1C3578"/>
                </a:solidFill>
              </a:rPr>
              <a:t>ИСЭ СО РАН, проспект Академический, д. 2/3</a:t>
            </a:r>
          </a:p>
          <a:p>
            <a:pPr fontAlgn="t"/>
            <a:endParaRPr lang="ru-RU" sz="1400" dirty="0"/>
          </a:p>
        </p:txBody>
      </p:sp>
      <p:sp>
        <p:nvSpPr>
          <p:cNvPr id="29" name="Прямоугольник 28">
            <a:extLst>
              <a:ext uri="{FF2B5EF4-FFF2-40B4-BE49-F238E27FC236}">
                <a16:creationId xmlns="" xmlns:a16="http://schemas.microsoft.com/office/drawing/2014/main" id="{A7571901-EBFD-4AD7-89B9-99EFA8FE667A}"/>
              </a:ext>
            </a:extLst>
          </p:cNvPr>
          <p:cNvSpPr/>
          <p:nvPr/>
        </p:nvSpPr>
        <p:spPr>
          <a:xfrm>
            <a:off x="6339281" y="1398624"/>
            <a:ext cx="5168913" cy="492290"/>
          </a:xfrm>
          <a:prstGeom prst="rect">
            <a:avLst/>
          </a:prstGeom>
          <a:solidFill>
            <a:srgbClr val="008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ДЕМО-ЗОНЫ</a:t>
            </a:r>
            <a:endParaRPr lang="ru-RU" dirty="0"/>
          </a:p>
        </p:txBody>
      </p:sp>
      <p:sp>
        <p:nvSpPr>
          <p:cNvPr id="30" name="Прямоугольник 29">
            <a:extLst>
              <a:ext uri="{FF2B5EF4-FFF2-40B4-BE49-F238E27FC236}">
                <a16:creationId xmlns="" xmlns:a16="http://schemas.microsoft.com/office/drawing/2014/main" id="{A7AAF073-827A-4451-9AEB-0570D2E7D569}"/>
              </a:ext>
            </a:extLst>
          </p:cNvPr>
          <p:cNvSpPr/>
          <p:nvPr/>
        </p:nvSpPr>
        <p:spPr>
          <a:xfrm>
            <a:off x="6339280" y="1951369"/>
            <a:ext cx="2754385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Aft>
                <a:spcPts val="600"/>
              </a:spcAft>
            </a:pPr>
            <a:r>
              <a:rPr lang="ru-RU" sz="1400" b="1" dirty="0">
                <a:solidFill>
                  <a:srgbClr val="000000"/>
                </a:solidFill>
              </a:rPr>
              <a:t>МАСТЕР КЛАССЫ «ЗАНИМАТЕЛЬНАЯ РОБОТОТЕХНИКА ДЛЯ ДЕТЕЙ»</a:t>
            </a:r>
          </a:p>
          <a:p>
            <a:pPr marL="182563" fontAlgn="t"/>
            <a:r>
              <a:rPr lang="ru-RU" sz="1400" dirty="0">
                <a:solidFill>
                  <a:srgbClr val="1C3578"/>
                </a:solidFill>
              </a:rPr>
              <a:t>Локация: </a:t>
            </a:r>
            <a:r>
              <a:rPr lang="ru-RU" sz="1400" b="1" dirty="0">
                <a:solidFill>
                  <a:srgbClr val="1C3578"/>
                </a:solidFill>
              </a:rPr>
              <a:t/>
            </a:r>
            <a:br>
              <a:rPr lang="ru-RU" sz="1400" b="1" dirty="0">
                <a:solidFill>
                  <a:srgbClr val="1C3578"/>
                </a:solidFill>
              </a:rPr>
            </a:br>
            <a:r>
              <a:rPr lang="ru-RU" sz="1400" b="1" dirty="0">
                <a:solidFill>
                  <a:srgbClr val="1C3578"/>
                </a:solidFill>
              </a:rPr>
              <a:t>ТГПУ, ул. Герцена, 49;</a:t>
            </a:r>
          </a:p>
          <a:p>
            <a:pPr marL="182563" fontAlgn="t"/>
            <a:r>
              <a:rPr lang="ru-RU" sz="1400" b="1" dirty="0">
                <a:solidFill>
                  <a:srgbClr val="1C3578"/>
                </a:solidFill>
              </a:rPr>
              <a:t>ул. Карла </a:t>
            </a:r>
            <a:r>
              <a:rPr lang="ru-RU" sz="1400" b="1" dirty="0" err="1">
                <a:solidFill>
                  <a:srgbClr val="1C3578"/>
                </a:solidFill>
              </a:rPr>
              <a:t>Ильмера</a:t>
            </a:r>
            <a:r>
              <a:rPr lang="ru-RU" sz="1400" b="1" dirty="0">
                <a:solidFill>
                  <a:srgbClr val="1C3578"/>
                </a:solidFill>
              </a:rPr>
              <a:t>, 15/1</a:t>
            </a:r>
          </a:p>
          <a:p>
            <a:pPr marL="182563" fontAlgn="t"/>
            <a:endParaRPr lang="ru-RU" sz="1400" dirty="0"/>
          </a:p>
        </p:txBody>
      </p:sp>
      <p:sp>
        <p:nvSpPr>
          <p:cNvPr id="31" name="Прямоугольник 30">
            <a:extLst>
              <a:ext uri="{FF2B5EF4-FFF2-40B4-BE49-F238E27FC236}">
                <a16:creationId xmlns="" xmlns:a16="http://schemas.microsoft.com/office/drawing/2014/main" id="{D75A856E-4379-469C-9F45-81E9A95AC6B6}"/>
              </a:ext>
            </a:extLst>
          </p:cNvPr>
          <p:cNvSpPr/>
          <p:nvPr/>
        </p:nvSpPr>
        <p:spPr>
          <a:xfrm>
            <a:off x="9247812" y="1943316"/>
            <a:ext cx="2260382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Aft>
                <a:spcPts val="600"/>
              </a:spcAft>
            </a:pPr>
            <a:r>
              <a:rPr lang="ru-RU" sz="1400" b="1" dirty="0">
                <a:solidFill>
                  <a:srgbClr val="000000"/>
                </a:solidFill>
              </a:rPr>
              <a:t>«ТОМСКАЯ ОБЛАСТЬ – ТЕРРИТОРИЯ ЗДОРОВЬЯ»</a:t>
            </a:r>
          </a:p>
          <a:p>
            <a:pPr marL="182563" fontAlgn="t"/>
            <a:r>
              <a:rPr lang="ru-RU" sz="1400" dirty="0">
                <a:solidFill>
                  <a:srgbClr val="1C3578"/>
                </a:solidFill>
              </a:rPr>
              <a:t>Локация: </a:t>
            </a:r>
            <a:r>
              <a:rPr lang="ru-RU" sz="1400" b="1" dirty="0">
                <a:solidFill>
                  <a:srgbClr val="1C3578"/>
                </a:solidFill>
              </a:rPr>
              <a:t/>
            </a:r>
            <a:br>
              <a:rPr lang="ru-RU" sz="1400" b="1" dirty="0">
                <a:solidFill>
                  <a:srgbClr val="1C3578"/>
                </a:solidFill>
              </a:rPr>
            </a:br>
            <a:r>
              <a:rPr lang="ru-RU" sz="1400" b="1" dirty="0" err="1">
                <a:solidFill>
                  <a:srgbClr val="1C3578"/>
                </a:solidFill>
              </a:rPr>
              <a:t>СибГМУ</a:t>
            </a:r>
            <a:r>
              <a:rPr lang="ru-RU" sz="1400" b="1" dirty="0">
                <a:solidFill>
                  <a:srgbClr val="1C3578"/>
                </a:solidFill>
              </a:rPr>
              <a:t>, Московский тракт, 6/2</a:t>
            </a:r>
          </a:p>
          <a:p>
            <a:pPr fontAlgn="t"/>
            <a:endParaRPr lang="ru-RU" sz="1400" dirty="0"/>
          </a:p>
        </p:txBody>
      </p:sp>
      <p:sp>
        <p:nvSpPr>
          <p:cNvPr id="32" name="Прямоугольник 31">
            <a:extLst>
              <a:ext uri="{FF2B5EF4-FFF2-40B4-BE49-F238E27FC236}">
                <a16:creationId xmlns="" xmlns:a16="http://schemas.microsoft.com/office/drawing/2014/main" id="{1E7AB806-1802-41A0-BA4F-3799CC819A3A}"/>
              </a:ext>
            </a:extLst>
          </p:cNvPr>
          <p:cNvSpPr/>
          <p:nvPr/>
        </p:nvSpPr>
        <p:spPr>
          <a:xfrm>
            <a:off x="543990" y="3776143"/>
            <a:ext cx="5168913" cy="492290"/>
          </a:xfrm>
          <a:prstGeom prst="rect">
            <a:avLst/>
          </a:prstGeom>
          <a:solidFill>
            <a:srgbClr val="95C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ЛАБОРАТОРИИ И МУЗЕИ</a:t>
            </a:r>
            <a:endParaRPr lang="ru-RU" dirty="0"/>
          </a:p>
        </p:txBody>
      </p: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812860CE-ADAA-4FAD-ACB4-EAA3506AB8AC}"/>
              </a:ext>
            </a:extLst>
          </p:cNvPr>
          <p:cNvSpPr/>
          <p:nvPr/>
        </p:nvSpPr>
        <p:spPr>
          <a:xfrm>
            <a:off x="567528" y="4373104"/>
            <a:ext cx="2590107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Aft>
                <a:spcPts val="600"/>
              </a:spcAft>
            </a:pPr>
            <a:r>
              <a:rPr lang="ru-RU" sz="1400" b="1" dirty="0">
                <a:solidFill>
                  <a:srgbClr val="000000"/>
                </a:solidFill>
              </a:rPr>
              <a:t>МУЗЕЙ АНАТОМИИ ЧЕЛОВЕКА СИБГМУ</a:t>
            </a:r>
          </a:p>
          <a:p>
            <a:pPr marL="182563" fontAlgn="t"/>
            <a:r>
              <a:rPr lang="ru-RU" sz="1400" dirty="0">
                <a:solidFill>
                  <a:srgbClr val="1C3578"/>
                </a:solidFill>
              </a:rPr>
              <a:t>Локация: </a:t>
            </a:r>
            <a:r>
              <a:rPr lang="ru-RU" sz="1400" b="1" dirty="0">
                <a:solidFill>
                  <a:srgbClr val="1C3578"/>
                </a:solidFill>
              </a:rPr>
              <a:t/>
            </a:r>
            <a:br>
              <a:rPr lang="ru-RU" sz="1400" b="1" dirty="0">
                <a:solidFill>
                  <a:srgbClr val="1C3578"/>
                </a:solidFill>
              </a:rPr>
            </a:br>
            <a:r>
              <a:rPr lang="ru-RU" sz="1400" b="1" dirty="0" err="1">
                <a:solidFill>
                  <a:srgbClr val="1C3578"/>
                </a:solidFill>
              </a:rPr>
              <a:t>СибГМУ</a:t>
            </a:r>
            <a:r>
              <a:rPr lang="ru-RU" sz="1400" b="1" dirty="0">
                <a:solidFill>
                  <a:srgbClr val="1C3578"/>
                </a:solidFill>
              </a:rPr>
              <a:t>, Московский тракт, 2, стр. 15, 1 этаж, </a:t>
            </a:r>
            <a:r>
              <a:rPr lang="ru-RU" sz="1400" b="1" dirty="0" err="1">
                <a:solidFill>
                  <a:srgbClr val="1C3578"/>
                </a:solidFill>
              </a:rPr>
              <a:t>новоанатомический</a:t>
            </a:r>
            <a:r>
              <a:rPr lang="ru-RU" sz="1400" b="1" dirty="0">
                <a:solidFill>
                  <a:srgbClr val="1C3578"/>
                </a:solidFill>
              </a:rPr>
              <a:t> корп.</a:t>
            </a:r>
          </a:p>
        </p:txBody>
      </p:sp>
      <p:sp>
        <p:nvSpPr>
          <p:cNvPr id="34" name="Прямоугольник 33">
            <a:extLst>
              <a:ext uri="{FF2B5EF4-FFF2-40B4-BE49-F238E27FC236}">
                <a16:creationId xmlns="" xmlns:a16="http://schemas.microsoft.com/office/drawing/2014/main" id="{0055D721-C5B6-4922-949C-3C3D5E73288E}"/>
              </a:ext>
            </a:extLst>
          </p:cNvPr>
          <p:cNvSpPr/>
          <p:nvPr/>
        </p:nvSpPr>
        <p:spPr>
          <a:xfrm>
            <a:off x="3558919" y="4373104"/>
            <a:ext cx="2153984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Aft>
                <a:spcPts val="600"/>
              </a:spcAft>
            </a:pPr>
            <a:r>
              <a:rPr lang="ru-RU" sz="1400" b="1" dirty="0">
                <a:solidFill>
                  <a:srgbClr val="000000"/>
                </a:solidFill>
              </a:rPr>
              <a:t>НАШ ДОМ-НАША КРЕПОСТЬ</a:t>
            </a:r>
          </a:p>
          <a:p>
            <a:pPr marL="182563" fontAlgn="t"/>
            <a:r>
              <a:rPr lang="ru-RU" sz="1400" dirty="0">
                <a:solidFill>
                  <a:srgbClr val="1C3578"/>
                </a:solidFill>
              </a:rPr>
              <a:t>Локация: </a:t>
            </a:r>
            <a:r>
              <a:rPr lang="ru-RU" sz="1400" b="1" dirty="0">
                <a:solidFill>
                  <a:srgbClr val="1C3578"/>
                </a:solidFill>
              </a:rPr>
              <a:t/>
            </a:r>
            <a:br>
              <a:rPr lang="ru-RU" sz="1400" b="1" dirty="0">
                <a:solidFill>
                  <a:srgbClr val="1C3578"/>
                </a:solidFill>
              </a:rPr>
            </a:br>
            <a:r>
              <a:rPr lang="ru-RU" sz="1400" b="1" dirty="0">
                <a:solidFill>
                  <a:srgbClr val="1C3578"/>
                </a:solidFill>
              </a:rPr>
              <a:t>ТГАСУ, пл. Соляная, 2, 5 корпус, 1 этаж</a:t>
            </a:r>
          </a:p>
          <a:p>
            <a:pPr marL="182563" fontAlgn="t"/>
            <a:r>
              <a:rPr lang="ru-RU" sz="1400" b="1" dirty="0">
                <a:solidFill>
                  <a:srgbClr val="1C3578"/>
                </a:solidFill>
              </a:rPr>
              <a:t> </a:t>
            </a:r>
          </a:p>
        </p:txBody>
      </p: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1808A263-5B24-46F3-BFD3-5DC4D1624EDB}"/>
              </a:ext>
            </a:extLst>
          </p:cNvPr>
          <p:cNvSpPr/>
          <p:nvPr/>
        </p:nvSpPr>
        <p:spPr>
          <a:xfrm>
            <a:off x="6339281" y="3776143"/>
            <a:ext cx="5168913" cy="492290"/>
          </a:xfrm>
          <a:prstGeom prst="rect">
            <a:avLst/>
          </a:prstGeom>
          <a:solidFill>
            <a:srgbClr val="47B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ИНТЕРАКТИВ</a:t>
            </a:r>
            <a:endParaRPr lang="ru-RU" dirty="0"/>
          </a:p>
        </p:txBody>
      </p:sp>
      <p:sp>
        <p:nvSpPr>
          <p:cNvPr id="36" name="Прямоугольник 35">
            <a:extLst>
              <a:ext uri="{FF2B5EF4-FFF2-40B4-BE49-F238E27FC236}">
                <a16:creationId xmlns="" xmlns:a16="http://schemas.microsoft.com/office/drawing/2014/main" id="{87F8A812-43E5-4F10-9998-F5A2B6512E50}"/>
              </a:ext>
            </a:extLst>
          </p:cNvPr>
          <p:cNvSpPr/>
          <p:nvPr/>
        </p:nvSpPr>
        <p:spPr>
          <a:xfrm>
            <a:off x="6339280" y="4315200"/>
            <a:ext cx="3033259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Aft>
                <a:spcPts val="600"/>
              </a:spcAft>
            </a:pPr>
            <a:r>
              <a:rPr lang="ru-RU" sz="1400" b="1" dirty="0">
                <a:solidFill>
                  <a:srgbClr val="000000"/>
                </a:solidFill>
              </a:rPr>
              <a:t>ДЕТСКО-ЮНОШЕСКИЙ ИНЖЕНЕРНЫЙ РОБОТОТЕХНИЧЕСКИЙ КВЕСТ</a:t>
            </a:r>
          </a:p>
          <a:p>
            <a:pPr marL="182563" fontAlgn="t"/>
            <a:r>
              <a:rPr lang="ru-RU" sz="1400" dirty="0">
                <a:solidFill>
                  <a:srgbClr val="1C3578"/>
                </a:solidFill>
              </a:rPr>
              <a:t>Локация: </a:t>
            </a:r>
            <a:br>
              <a:rPr lang="ru-RU" sz="1400" dirty="0">
                <a:solidFill>
                  <a:srgbClr val="1C3578"/>
                </a:solidFill>
              </a:rPr>
            </a:br>
            <a:r>
              <a:rPr lang="ru-RU" sz="1400" b="1" dirty="0">
                <a:solidFill>
                  <a:srgbClr val="1C3578"/>
                </a:solidFill>
              </a:rPr>
              <a:t>ТУСУР, ул. Красноармейская,</a:t>
            </a:r>
          </a:p>
          <a:p>
            <a:pPr marL="182563" fontAlgn="t"/>
            <a:r>
              <a:rPr lang="ru-RU" sz="1400" b="1" dirty="0">
                <a:solidFill>
                  <a:srgbClr val="1C3578"/>
                </a:solidFill>
              </a:rPr>
              <a:t>147, ауд. 106; пер. </a:t>
            </a:r>
            <a:r>
              <a:rPr lang="ru-RU" sz="1400" b="1" dirty="0" err="1">
                <a:solidFill>
                  <a:srgbClr val="1C3578"/>
                </a:solidFill>
              </a:rPr>
              <a:t>Нахановича</a:t>
            </a:r>
            <a:r>
              <a:rPr lang="ru-RU" sz="1400" b="1" dirty="0">
                <a:solidFill>
                  <a:srgbClr val="1C3578"/>
                </a:solidFill>
              </a:rPr>
              <a:t>, 9а</a:t>
            </a:r>
          </a:p>
          <a:p>
            <a:pPr marL="182563" fontAlgn="t"/>
            <a:endParaRPr lang="ru-RU" sz="1400" dirty="0"/>
          </a:p>
        </p:txBody>
      </p:sp>
      <p:sp>
        <p:nvSpPr>
          <p:cNvPr id="37" name="Прямоугольник 36">
            <a:extLst>
              <a:ext uri="{FF2B5EF4-FFF2-40B4-BE49-F238E27FC236}">
                <a16:creationId xmlns="" xmlns:a16="http://schemas.microsoft.com/office/drawing/2014/main" id="{28AD0A04-4833-4F7E-A83E-9E221BC7A9EC}"/>
              </a:ext>
            </a:extLst>
          </p:cNvPr>
          <p:cNvSpPr/>
          <p:nvPr/>
        </p:nvSpPr>
        <p:spPr>
          <a:xfrm>
            <a:off x="9309900" y="4315200"/>
            <a:ext cx="2198294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spcAft>
                <a:spcPts val="600"/>
              </a:spcAft>
            </a:pPr>
            <a:r>
              <a:rPr lang="ru-RU" sz="1400" b="1" dirty="0">
                <a:solidFill>
                  <a:srgbClr val="000000"/>
                </a:solidFill>
              </a:rPr>
              <a:t>НАУЧНЫЙ КВЕСТ </a:t>
            </a:r>
            <a:br>
              <a:rPr lang="ru-RU" sz="1400" b="1" dirty="0">
                <a:solidFill>
                  <a:srgbClr val="000000"/>
                </a:solidFill>
              </a:rPr>
            </a:br>
            <a:r>
              <a:rPr lang="ru-RU" sz="1400" b="1" dirty="0">
                <a:solidFill>
                  <a:srgbClr val="000000"/>
                </a:solidFill>
              </a:rPr>
              <a:t>«ОЦИФРУЙ СЕБЯ!»</a:t>
            </a:r>
          </a:p>
          <a:p>
            <a:pPr marL="182563" fontAlgn="t"/>
            <a:r>
              <a:rPr lang="ru-RU" sz="1400" dirty="0">
                <a:solidFill>
                  <a:srgbClr val="1C3578"/>
                </a:solidFill>
              </a:rPr>
              <a:t>Локация: </a:t>
            </a:r>
            <a:br>
              <a:rPr lang="ru-RU" sz="1400" dirty="0">
                <a:solidFill>
                  <a:srgbClr val="1C3578"/>
                </a:solidFill>
              </a:rPr>
            </a:br>
            <a:r>
              <a:rPr lang="ru-RU" sz="1400" b="1" dirty="0">
                <a:solidFill>
                  <a:srgbClr val="1C3578"/>
                </a:solidFill>
              </a:rPr>
              <a:t>ТПУ, Савиных, 7</a:t>
            </a:r>
          </a:p>
          <a:p>
            <a:pPr marL="182563" fontAlgn="t"/>
            <a:r>
              <a:rPr lang="ru-RU" sz="1400" b="1" dirty="0">
                <a:solidFill>
                  <a:srgbClr val="1C3578"/>
                </a:solidFill>
              </a:rPr>
              <a:t>18 корпус ТПУ (Блок А)</a:t>
            </a:r>
          </a:p>
          <a:p>
            <a:pPr marL="182563" fontAlgn="t"/>
            <a:endParaRPr lang="ru-RU" sz="1400" dirty="0"/>
          </a:p>
        </p:txBody>
      </p:sp>
      <p:pic>
        <p:nvPicPr>
          <p:cNvPr id="38" name="Рисунок 37">
            <a:extLst>
              <a:ext uri="{FF2B5EF4-FFF2-40B4-BE49-F238E27FC236}">
                <a16:creationId xmlns="" xmlns:a16="http://schemas.microsoft.com/office/drawing/2014/main" id="{EE6D697A-4306-48F5-A487-99C02CDC8E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434" y="2375699"/>
            <a:ext cx="164694" cy="252530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="" xmlns:a16="http://schemas.microsoft.com/office/drawing/2014/main" id="{43513772-D6BE-4A33-B8AD-1DD69F5A23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1563" y="3005744"/>
            <a:ext cx="164694" cy="252530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="" xmlns:a16="http://schemas.microsoft.com/office/drawing/2014/main" id="{0B44871A-57C1-4BD6-95B2-DD8745BF7D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0800" y="2628229"/>
            <a:ext cx="164694" cy="252530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="" xmlns:a16="http://schemas.microsoft.com/office/drawing/2014/main" id="{5A7A6146-BE94-4537-9E18-6AC8BCEE99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8303" y="2397955"/>
            <a:ext cx="164694" cy="252530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="" xmlns:a16="http://schemas.microsoft.com/office/drawing/2014/main" id="{87AD75AD-1334-4BFB-963E-9CF8926095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434" y="4837224"/>
            <a:ext cx="164694" cy="252530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="" xmlns:a16="http://schemas.microsoft.com/office/drawing/2014/main" id="{D4FA04DF-45C6-4D7D-9E07-4AE158C5CD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9110" y="4837224"/>
            <a:ext cx="164694" cy="252530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="" xmlns:a16="http://schemas.microsoft.com/office/drawing/2014/main" id="{A431A2AB-BFE5-4C29-9C40-54FAA83103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0800" y="5009083"/>
            <a:ext cx="164694" cy="252530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="" xmlns:a16="http://schemas.microsoft.com/office/drawing/2014/main" id="{4D197576-898E-4245-85C9-AAC1C83BC9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2540" y="4782915"/>
            <a:ext cx="164694" cy="252530"/>
          </a:xfrm>
          <a:prstGeom prst="rect">
            <a:avLst/>
          </a:prstGeom>
        </p:spPr>
      </p:pic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544BA11A-3C65-48B9-B52D-FEBF4EFD4220}"/>
              </a:ext>
            </a:extLst>
          </p:cNvPr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1523"/>
            <a:r>
              <a:rPr lang="ru-RU" sz="2000" b="1" dirty="0">
                <a:solidFill>
                  <a:schemeClr val="bg1"/>
                </a:solidFill>
              </a:rPr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344593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FD778A8-60CF-4553-948E-28170533A37D}"/>
              </a:ext>
            </a:extLst>
          </p:cNvPr>
          <p:cNvSpPr txBox="1"/>
          <p:nvPr/>
        </p:nvSpPr>
        <p:spPr>
          <a:xfrm>
            <a:off x="6022818" y="2081629"/>
            <a:ext cx="2656114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b="1" dirty="0"/>
              <a:t>НАУЧНАЯ ВИКТОРИНА </a:t>
            </a:r>
            <a:r>
              <a:rPr lang="en-US" sz="1600" b="1" dirty="0"/>
              <a:t/>
            </a:r>
            <a:br>
              <a:rPr lang="en-US" sz="1600" b="1" dirty="0"/>
            </a:br>
            <a:r>
              <a:rPr lang="ru-RU" sz="1600" b="1" dirty="0"/>
              <a:t>И ЭКСКУРСИОННЫЕ ПРОГРАММЫ В МУЗЕЙ</a:t>
            </a:r>
            <a:endParaRPr lang="en-US" sz="1600" b="1" dirty="0"/>
          </a:p>
          <a:p>
            <a:pPr marL="182563">
              <a:spcAft>
                <a:spcPts val="600"/>
              </a:spcAft>
            </a:pPr>
            <a:r>
              <a:rPr lang="ru-RU" sz="1600" b="1" dirty="0">
                <a:solidFill>
                  <a:srgbClr val="1C3578"/>
                </a:solidFill>
              </a:rPr>
              <a:t>Локация: Ленина, 26, </a:t>
            </a:r>
            <a:r>
              <a:rPr lang="en-US" sz="1600" b="1" dirty="0">
                <a:solidFill>
                  <a:srgbClr val="1C3578"/>
                </a:solidFill>
              </a:rPr>
              <a:t/>
            </a:r>
            <a:br>
              <a:rPr lang="en-US" sz="1600" b="1" dirty="0">
                <a:solidFill>
                  <a:srgbClr val="1C3578"/>
                </a:solidFill>
              </a:rPr>
            </a:br>
            <a:r>
              <a:rPr lang="ru-RU" sz="1600" b="1" dirty="0">
                <a:solidFill>
                  <a:srgbClr val="1C3578"/>
                </a:solidFill>
              </a:rPr>
              <a:t>4 этаж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21CF7F0-CC7E-4B6F-BF25-C49551F394AC}"/>
              </a:ext>
            </a:extLst>
          </p:cNvPr>
          <p:cNvSpPr txBox="1"/>
          <p:nvPr/>
        </p:nvSpPr>
        <p:spPr>
          <a:xfrm>
            <a:off x="396604" y="2081629"/>
            <a:ext cx="2828685" cy="1646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b="1" dirty="0"/>
              <a:t>ПРЕЗЕНТАЦИЯ ИЗДЕЛИЙ РАЗРАБОТАННЫХ НА УЧЕБНОЙ ЛАБОРАТОРИИ «FUSION ДИЗАЙН»</a:t>
            </a:r>
            <a:endParaRPr lang="en-US" sz="1600" b="1" dirty="0"/>
          </a:p>
          <a:p>
            <a:pPr marL="182563">
              <a:spcAft>
                <a:spcPts val="600"/>
              </a:spcAft>
            </a:pPr>
            <a:r>
              <a:rPr lang="ru-RU" sz="1600" b="1" dirty="0">
                <a:solidFill>
                  <a:srgbClr val="1C3578"/>
                </a:solidFill>
              </a:rPr>
              <a:t>Локация: Ленина, 26, </a:t>
            </a:r>
            <a:r>
              <a:rPr lang="en-US" sz="1600" b="1" dirty="0">
                <a:solidFill>
                  <a:srgbClr val="1C3578"/>
                </a:solidFill>
              </a:rPr>
              <a:t/>
            </a:r>
            <a:br>
              <a:rPr lang="en-US" sz="1600" b="1" dirty="0">
                <a:solidFill>
                  <a:srgbClr val="1C3578"/>
                </a:solidFill>
              </a:rPr>
            </a:br>
            <a:r>
              <a:rPr lang="ru-RU" sz="1600" b="1" dirty="0">
                <a:solidFill>
                  <a:srgbClr val="1C3578"/>
                </a:solidFill>
              </a:rPr>
              <a:t>3 этаж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DE8FBA4-2661-4BF5-9AB1-D25EA8278A96}"/>
              </a:ext>
            </a:extLst>
          </p:cNvPr>
          <p:cNvSpPr txBox="1"/>
          <p:nvPr/>
        </p:nvSpPr>
        <p:spPr>
          <a:xfrm>
            <a:off x="2985515" y="2081629"/>
            <a:ext cx="2905477" cy="1646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600" b="1" dirty="0"/>
              <a:t>DESIGN-SESSION: QUANTORIUM INTERNATIONAL: CREATIVITY, COLLABORATION AND INNOVATION FOR TECHNOLOGICAL CHALLENGE</a:t>
            </a:r>
          </a:p>
          <a:p>
            <a:pPr marL="182563">
              <a:spcAft>
                <a:spcPts val="600"/>
              </a:spcAft>
            </a:pPr>
            <a:r>
              <a:rPr lang="ru-RU" sz="1600" b="1" dirty="0">
                <a:solidFill>
                  <a:srgbClr val="1C3578"/>
                </a:solidFill>
              </a:rPr>
              <a:t>Локация: Ленина, 26, 3 этаж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4BF30EE9-B7F9-413D-9B83-E42D23588CFE}"/>
              </a:ext>
            </a:extLst>
          </p:cNvPr>
          <p:cNvSpPr/>
          <p:nvPr/>
        </p:nvSpPr>
        <p:spPr>
          <a:xfrm>
            <a:off x="395032" y="1398624"/>
            <a:ext cx="5495960" cy="655790"/>
          </a:xfrm>
          <a:prstGeom prst="rect">
            <a:avLst/>
          </a:prstGeom>
          <a:solidFill>
            <a:srgbClr val="E3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ДЕТСКИЙ ТЕХНОПАРК «КВАНТОРИУМ»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B07DD2FE-018D-4F05-B34E-F9C755E8E83C}"/>
              </a:ext>
            </a:extLst>
          </p:cNvPr>
          <p:cNvSpPr/>
          <p:nvPr/>
        </p:nvSpPr>
        <p:spPr>
          <a:xfrm>
            <a:off x="6022817" y="1398624"/>
            <a:ext cx="2656114" cy="655790"/>
          </a:xfrm>
          <a:prstGeom prst="rect">
            <a:avLst/>
          </a:prstGeom>
          <a:solidFill>
            <a:srgbClr val="008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МУЗЕЙ НАЧАЛА НАУК «ТОЧКА ГРАВИТАЦИИ»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B0DC6E52-6A1F-47BB-AD4A-E8CF77521A2E}"/>
              </a:ext>
            </a:extLst>
          </p:cNvPr>
          <p:cNvSpPr/>
          <p:nvPr/>
        </p:nvSpPr>
        <p:spPr>
          <a:xfrm>
            <a:off x="8810757" y="1398624"/>
            <a:ext cx="2888958" cy="655790"/>
          </a:xfrm>
          <a:prstGeom prst="rect">
            <a:avLst/>
          </a:prstGeom>
          <a:solidFill>
            <a:srgbClr val="95C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ОБРАЗОВАТЕЛЬНЫЙ ЦЕНТР «СИРИУС»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32A44A1B-0FD6-47BD-ABC4-07B487804CF7}"/>
              </a:ext>
            </a:extLst>
          </p:cNvPr>
          <p:cNvSpPr/>
          <p:nvPr/>
        </p:nvSpPr>
        <p:spPr>
          <a:xfrm>
            <a:off x="1810946" y="4762181"/>
            <a:ext cx="8840352" cy="1512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ОБРАЗОВАТЕЛЬНЫЕ ВОРКШОПЫ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ru-RU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ОТКРЫТЫЕ ВОРКШОПЫ ОТ </a:t>
            </a:r>
            <a:r>
              <a:rPr lang="en-U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IBM FRANCE</a:t>
            </a:r>
            <a:r>
              <a:rPr lang="ru-RU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«DATA SCIENCE, МАШИННОЕ ОБУЧЕНИЕ, ИНСТРУМЕНТЫ, ВИЗУАЛЬНОЕ РАСПОЗНАВАНИЕ IoT, </a:t>
            </a:r>
            <a:r>
              <a:rPr lang="ru-RU" sz="16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ChatBot</a:t>
            </a:r>
            <a:r>
              <a:rPr lang="ru-RU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 И ВОЗМОЖНОСТИ СЕРВИСА IBM CLOUD»</a:t>
            </a:r>
            <a:br>
              <a:rPr lang="ru-RU" sz="1600" b="1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1C357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Локация: пр. Ленина</a:t>
            </a:r>
            <a:r>
              <a:rPr lang="en-US" sz="1600" b="1" dirty="0">
                <a:solidFill>
                  <a:srgbClr val="1C357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26, 2 </a:t>
            </a:r>
            <a:r>
              <a:rPr lang="ru-RU" sz="1600" b="1" dirty="0">
                <a:solidFill>
                  <a:srgbClr val="1C3578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этаж</a:t>
            </a:r>
            <a:endParaRPr lang="ru-RU" sz="1600" b="1" dirty="0">
              <a:solidFill>
                <a:srgbClr val="1C3578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1542494C-6249-4B84-B2D5-FEFFABFE8A4A}"/>
              </a:ext>
            </a:extLst>
          </p:cNvPr>
          <p:cNvSpPr/>
          <p:nvPr/>
        </p:nvSpPr>
        <p:spPr>
          <a:xfrm>
            <a:off x="395033" y="4107917"/>
            <a:ext cx="11304682" cy="492290"/>
          </a:xfrm>
          <a:prstGeom prst="rect">
            <a:avLst/>
          </a:prstGeom>
          <a:solidFill>
            <a:srgbClr val="47B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ПРОСТРАНСТВО КОЛЛЕКТИВНОЙ РАБОТЫ «ТОЧКА КИПЕНИЯ – ТОМСК»</a:t>
            </a:r>
            <a:endParaRPr lang="ru-RU" dirty="0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F53BD921-B05C-4459-A70D-9F1611207596}"/>
              </a:ext>
            </a:extLst>
          </p:cNvPr>
          <p:cNvSpPr txBox="1"/>
          <p:nvPr/>
        </p:nvSpPr>
        <p:spPr>
          <a:xfrm>
            <a:off x="8810757" y="2081629"/>
            <a:ext cx="3120431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b="1" dirty="0"/>
              <a:t>ОБРАЗОВАТЕЛЬНАЯ ИГРА «ОБРАЗОВАТЕЛЬНЫЕ И КАРЬЕРНЫЕ ВОЗМОЖНОСТИ ТАЛАНТЛИВОЙ МОЛОДЕЖИ </a:t>
            </a:r>
            <a:r>
              <a:rPr lang="en-US" sz="1600" b="1" dirty="0"/>
              <a:t/>
            </a:r>
            <a:br>
              <a:rPr lang="en-US" sz="1600" b="1" dirty="0"/>
            </a:br>
            <a:r>
              <a:rPr lang="ru-RU" sz="1600" b="1" dirty="0"/>
              <a:t>В ИННОВАЦИОННОМ РЕГИОНЕ» </a:t>
            </a:r>
            <a:endParaRPr lang="en-US" sz="1600" b="1" dirty="0"/>
          </a:p>
          <a:p>
            <a:pPr marL="182563"/>
            <a:r>
              <a:rPr lang="ru-RU" sz="1600" b="1" dirty="0">
                <a:solidFill>
                  <a:srgbClr val="1C3578"/>
                </a:solidFill>
              </a:rPr>
              <a:t>Локация: ТГУ, Гуманитарный лицей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3B141C2D-7C8D-4CD8-B538-4405F94E78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1295" y="5935622"/>
            <a:ext cx="164694" cy="25253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C87329EC-CFE6-4615-912F-5376B1FC4E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307" y="3122753"/>
            <a:ext cx="164694" cy="25253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26B86479-75A2-45C0-98BC-4221CFEEFB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0595" y="3375283"/>
            <a:ext cx="164694" cy="25253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A050898E-55CD-476E-9566-1D0E898810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1495" y="2870223"/>
            <a:ext cx="164694" cy="25253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9440FDEB-4B5F-48BE-ABAF-2B8291CC0F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6946" y="3366574"/>
            <a:ext cx="164694" cy="252530"/>
          </a:xfrm>
          <a:prstGeom prst="rect">
            <a:avLst/>
          </a:prstGeom>
        </p:spPr>
      </p:pic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9A97E563-0079-439A-A32A-DC0290CB02AC}"/>
              </a:ext>
            </a:extLst>
          </p:cNvPr>
          <p:cNvSpPr/>
          <p:nvPr/>
        </p:nvSpPr>
        <p:spPr>
          <a:xfrm>
            <a:off x="3315638" y="258239"/>
            <a:ext cx="647591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b="1" dirty="0">
                <a:solidFill>
                  <a:srgbClr val="008BD2"/>
                </a:solidFill>
              </a:rPr>
              <a:t>«ДЕНЬ НАУКИ И ТЕХНОЛОГИЙ В ТОМСКОЙ ОБЛАСТИ» </a:t>
            </a:r>
          </a:p>
          <a:p>
            <a:r>
              <a:rPr lang="ru-RU" sz="2100" b="1" dirty="0">
                <a:solidFill>
                  <a:srgbClr val="008BD2"/>
                </a:solidFill>
              </a:rPr>
              <a:t>SCIENCE &amp; TECHNOLOGY DIVE – 13 октября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="" xmlns:a16="http://schemas.microsoft.com/office/drawing/2014/main" id="{FFF21049-AF6A-46EB-AC92-07DE0C0D00B8}"/>
              </a:ext>
            </a:extLst>
          </p:cNvPr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1523"/>
            <a:r>
              <a:rPr lang="ru-RU" sz="2000" b="1" dirty="0">
                <a:solidFill>
                  <a:schemeClr val="bg1"/>
                </a:solidFill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361935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5C4899DA-E3FF-4CA7-ACA2-B1BA64708A14}"/>
              </a:ext>
            </a:extLst>
          </p:cNvPr>
          <p:cNvSpPr/>
          <p:nvPr/>
        </p:nvSpPr>
        <p:spPr>
          <a:xfrm>
            <a:off x="818837" y="4954098"/>
            <a:ext cx="12192000" cy="15936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312BB5AD-532A-45D7-BED7-FF24B03BE04D}"/>
              </a:ext>
            </a:extLst>
          </p:cNvPr>
          <p:cNvSpPr/>
          <p:nvPr/>
        </p:nvSpPr>
        <p:spPr>
          <a:xfrm>
            <a:off x="0" y="3034307"/>
            <a:ext cx="12192000" cy="16488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6837CCBD-6676-40B2-B9B8-72A88C2082A5}"/>
              </a:ext>
            </a:extLst>
          </p:cNvPr>
          <p:cNvSpPr/>
          <p:nvPr/>
        </p:nvSpPr>
        <p:spPr>
          <a:xfrm>
            <a:off x="-101963" y="3315227"/>
            <a:ext cx="777199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>
                <a:solidFill>
                  <a:srgbClr val="00458E"/>
                </a:solidFill>
              </a:rPr>
              <a:t>Лекция ОЛЕГА ФЕЙГЕНСОНА (ЦЕНТР ГЛОБАЛЬНЫХ ТЕХНОЛОГИЙ SAMSUNG ELECTRONICS)</a:t>
            </a:r>
          </a:p>
          <a:p>
            <a:pPr algn="r"/>
            <a:r>
              <a:rPr lang="ru-RU" sz="1400" b="1" dirty="0">
                <a:solidFill>
                  <a:srgbClr val="00458E"/>
                </a:solidFill>
              </a:rPr>
              <a:t>Лекция НИЛА РУБЕНСА (ТОКИЙСКИЙ ИНДУСТРИАЛЬНЫЙ УНИВЕРСИТЕТ)</a:t>
            </a:r>
          </a:p>
          <a:p>
            <a:pPr algn="r"/>
            <a:r>
              <a:rPr lang="ru-RU" sz="1400" b="1" dirty="0">
                <a:solidFill>
                  <a:srgbClr val="00458E"/>
                </a:solidFill>
              </a:rPr>
              <a:t>Лекция ОЛЬГИ УСКОВОЙ (</a:t>
            </a:r>
            <a:r>
              <a:rPr lang="en-US" sz="1400" b="1" dirty="0">
                <a:solidFill>
                  <a:srgbClr val="00458E"/>
                </a:solidFill>
              </a:rPr>
              <a:t>COGNITIVE TECHNOLOGIES)</a:t>
            </a:r>
            <a:r>
              <a:rPr lang="ru-RU" sz="1400" b="1" dirty="0">
                <a:solidFill>
                  <a:srgbClr val="00458E"/>
                </a:solidFill>
              </a:rPr>
              <a:t> </a:t>
            </a:r>
            <a:endParaRPr lang="en-US" sz="1400" b="1" dirty="0">
              <a:solidFill>
                <a:srgbClr val="00458E"/>
              </a:solidFill>
            </a:endParaRPr>
          </a:p>
          <a:p>
            <a:pPr algn="r"/>
            <a:r>
              <a:rPr lang="ru-RU" sz="1400" b="1" dirty="0">
                <a:solidFill>
                  <a:srgbClr val="00458E"/>
                </a:solidFill>
              </a:rPr>
              <a:t>Лекция ПЕТРА ЩЕДРОВИЦКОГО</a:t>
            </a:r>
          </a:p>
          <a:p>
            <a:pPr algn="r"/>
            <a:r>
              <a:rPr lang="ru-RU" sz="1400" b="1" dirty="0">
                <a:solidFill>
                  <a:srgbClr val="00458E"/>
                </a:solidFill>
              </a:rPr>
              <a:t>Практическая лаборатория от </a:t>
            </a:r>
            <a:r>
              <a:rPr lang="en-US" sz="1400" b="1" dirty="0">
                <a:solidFill>
                  <a:srgbClr val="00458E"/>
                </a:solidFill>
              </a:rPr>
              <a:t>IBM</a:t>
            </a:r>
            <a:endParaRPr lang="ru-RU" sz="1400" b="1" dirty="0">
              <a:solidFill>
                <a:srgbClr val="00458E"/>
              </a:solidFill>
            </a:endParaRPr>
          </a:p>
          <a:p>
            <a:pPr algn="r"/>
            <a:r>
              <a:rPr lang="ru-RU" sz="1400" b="1" dirty="0">
                <a:solidFill>
                  <a:srgbClr val="00458E"/>
                </a:solidFill>
              </a:rPr>
              <a:t>Воркшоп «Управление знаниями и коллаборации с учеными»</a:t>
            </a:r>
          </a:p>
          <a:p>
            <a:pPr algn="r"/>
            <a:r>
              <a:rPr lang="ru-RU" sz="2400" b="1" dirty="0">
                <a:solidFill>
                  <a:srgbClr val="00458E"/>
                </a:solidFill>
              </a:rPr>
              <a:t>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795120EE-2F58-4C30-8662-713BF016D685}"/>
              </a:ext>
            </a:extLst>
          </p:cNvPr>
          <p:cNvSpPr/>
          <p:nvPr/>
        </p:nvSpPr>
        <p:spPr>
          <a:xfrm>
            <a:off x="0" y="1399581"/>
            <a:ext cx="12192000" cy="13845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0890"/>
            <a:r>
              <a:rPr lang="en-US" sz="2000" b="1" dirty="0">
                <a:solidFill>
                  <a:schemeClr val="bg1"/>
                </a:solidFill>
              </a:rPr>
              <a:t>19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76566" y="1361959"/>
            <a:ext cx="30601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СК «Гармония»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611274" y="44728"/>
            <a:ext cx="696945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8BD2"/>
                </a:solidFill>
              </a:rPr>
              <a:t>ОСНОВНЫЕ ПЛОЩАДКИ И КЛЮЧЕВЫЕ МЕРОПРИЯТИЯ ФОРУМА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82" y="1223098"/>
            <a:ext cx="2980873" cy="1738417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C6DEA3DA-636E-4ADF-A8AB-7957CD91D4AC}"/>
              </a:ext>
            </a:extLst>
          </p:cNvPr>
          <p:cNvSpPr/>
          <p:nvPr/>
        </p:nvSpPr>
        <p:spPr>
          <a:xfrm>
            <a:off x="4607529" y="1831710"/>
            <a:ext cx="65359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458E"/>
                </a:solidFill>
              </a:rPr>
              <a:t>Открытие форума</a:t>
            </a:r>
          </a:p>
          <a:p>
            <a:r>
              <a:rPr lang="ru-RU" sz="2000" b="1" dirty="0">
                <a:solidFill>
                  <a:srgbClr val="00458E"/>
                </a:solidFill>
              </a:rPr>
              <a:t>Закрытие форума, представление </a:t>
            </a:r>
          </a:p>
          <a:p>
            <a:r>
              <a:rPr lang="ru-RU" sz="2000" b="1" dirty="0">
                <a:solidFill>
                  <a:srgbClr val="00458E"/>
                </a:solidFill>
              </a:rPr>
              <a:t>результатов воркшопов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42ECF51A-C98C-4210-A205-9B776E1A9328}"/>
              </a:ext>
            </a:extLst>
          </p:cNvPr>
          <p:cNvSpPr/>
          <p:nvPr/>
        </p:nvSpPr>
        <p:spPr>
          <a:xfrm>
            <a:off x="3310925" y="1827391"/>
            <a:ext cx="58764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10 октября</a:t>
            </a:r>
            <a:r>
              <a:rPr lang="ru-RU" sz="2000" b="1" dirty="0">
                <a:solidFill>
                  <a:srgbClr val="00458E"/>
                </a:solidFill>
              </a:rPr>
              <a:t> </a:t>
            </a:r>
          </a:p>
          <a:p>
            <a:r>
              <a:rPr lang="ru-RU" sz="2000" b="1" dirty="0">
                <a:solidFill>
                  <a:srgbClr val="FF0000"/>
                </a:solidFill>
              </a:rPr>
              <a:t>12 октября</a:t>
            </a:r>
            <a:endParaRPr lang="ru-RU" sz="2000" b="1" dirty="0">
              <a:solidFill>
                <a:srgbClr val="00458E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FDAEE3EA-207D-4DDE-A8E5-6FC37996366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6" r="2749" b="13820"/>
          <a:stretch/>
        </p:blipFill>
        <p:spPr>
          <a:xfrm>
            <a:off x="8800449" y="2910621"/>
            <a:ext cx="3326788" cy="1878504"/>
          </a:xfrm>
          <a:prstGeom prst="rect">
            <a:avLst/>
          </a:prstGeom>
        </p:spPr>
      </p:pic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173C330B-0EA1-42EC-AD5E-0037998D13E4}"/>
              </a:ext>
            </a:extLst>
          </p:cNvPr>
          <p:cNvSpPr/>
          <p:nvPr/>
        </p:nvSpPr>
        <p:spPr>
          <a:xfrm>
            <a:off x="5606118" y="2977393"/>
            <a:ext cx="38234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«Точка кипения — Томск»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0DFE4356-7A8B-4C0B-A5FC-56AFB7BCE8A1}"/>
              </a:ext>
            </a:extLst>
          </p:cNvPr>
          <p:cNvSpPr/>
          <p:nvPr/>
        </p:nvSpPr>
        <p:spPr>
          <a:xfrm>
            <a:off x="7568068" y="3306664"/>
            <a:ext cx="587648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FF0000"/>
                </a:solidFill>
              </a:rPr>
              <a:t>9 октября</a:t>
            </a:r>
            <a:r>
              <a:rPr lang="ru-RU" sz="1400" b="1" dirty="0">
                <a:solidFill>
                  <a:srgbClr val="00458E"/>
                </a:solidFill>
              </a:rPr>
              <a:t> </a:t>
            </a:r>
          </a:p>
          <a:p>
            <a:r>
              <a:rPr lang="ru-RU" sz="1400" b="1" dirty="0">
                <a:solidFill>
                  <a:srgbClr val="FF0000"/>
                </a:solidFill>
              </a:rPr>
              <a:t>10 октября</a:t>
            </a:r>
          </a:p>
          <a:p>
            <a:endParaRPr lang="ru-RU" sz="1400" b="1" dirty="0">
              <a:solidFill>
                <a:srgbClr val="FF0000"/>
              </a:solidFill>
            </a:endParaRPr>
          </a:p>
          <a:p>
            <a:r>
              <a:rPr lang="ru-RU" sz="1400" b="1" dirty="0">
                <a:solidFill>
                  <a:srgbClr val="FF0000"/>
                </a:solidFill>
              </a:rPr>
              <a:t>12 октября</a:t>
            </a:r>
          </a:p>
          <a:p>
            <a:r>
              <a:rPr lang="ru-RU" sz="1400" b="1" dirty="0">
                <a:solidFill>
                  <a:srgbClr val="FF0000"/>
                </a:solidFill>
              </a:rPr>
              <a:t>13 октября</a:t>
            </a:r>
          </a:p>
          <a:p>
            <a:r>
              <a:rPr lang="ru-RU" sz="1400" b="1" dirty="0">
                <a:solidFill>
                  <a:srgbClr val="FF0000"/>
                </a:solidFill>
              </a:rPr>
              <a:t>10-12 октября</a:t>
            </a:r>
            <a:endParaRPr lang="ru-RU" sz="1400" b="1" dirty="0">
              <a:solidFill>
                <a:srgbClr val="00458E"/>
              </a:solidFill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="" xmlns:a16="http://schemas.microsoft.com/office/drawing/2014/main" id="{D807B125-D798-407E-A178-136019E09AF5}"/>
              </a:ext>
            </a:extLst>
          </p:cNvPr>
          <p:cNvSpPr/>
          <p:nvPr/>
        </p:nvSpPr>
        <p:spPr>
          <a:xfrm>
            <a:off x="2994957" y="5003690"/>
            <a:ext cx="38234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МКЦ ТПУ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5A94149E-CE4C-44F9-88D0-920801D305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77" y="4774210"/>
            <a:ext cx="2466975" cy="1847850"/>
          </a:xfrm>
          <a:prstGeom prst="rect">
            <a:avLst/>
          </a:prstGeom>
        </p:spPr>
      </p:pic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45C91823-9EDB-4F08-B1AC-00E70E49816C}"/>
              </a:ext>
            </a:extLst>
          </p:cNvPr>
          <p:cNvSpPr/>
          <p:nvPr/>
        </p:nvSpPr>
        <p:spPr>
          <a:xfrm>
            <a:off x="2691848" y="5111299"/>
            <a:ext cx="77719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dirty="0">
                <a:solidFill>
                  <a:srgbClr val="00458E"/>
                </a:solidFill>
              </a:rPr>
              <a:t> 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F968FE6A-039D-4941-99DE-228095DEC7FB}"/>
              </a:ext>
            </a:extLst>
          </p:cNvPr>
          <p:cNvSpPr/>
          <p:nvPr/>
        </p:nvSpPr>
        <p:spPr>
          <a:xfrm>
            <a:off x="4355242" y="5431434"/>
            <a:ext cx="777199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458E"/>
                </a:solidFill>
              </a:rPr>
              <a:t>Воркшоп «Развитие цифровой банковской экосистемы в секторе </a:t>
            </a:r>
            <a:r>
              <a:rPr lang="ru-RU" sz="1400" b="1" dirty="0" err="1">
                <a:solidFill>
                  <a:srgbClr val="00458E"/>
                </a:solidFill>
              </a:rPr>
              <a:t>IoT</a:t>
            </a:r>
            <a:r>
              <a:rPr lang="ru-RU" sz="1400" b="1" dirty="0">
                <a:solidFill>
                  <a:srgbClr val="00458E"/>
                </a:solidFill>
              </a:rPr>
              <a:t>: </a:t>
            </a:r>
            <a:r>
              <a:rPr lang="ru-RU" sz="1400" b="1" dirty="0" err="1">
                <a:solidFill>
                  <a:srgbClr val="00458E"/>
                </a:solidFill>
              </a:rPr>
              <a:t>уберизация</a:t>
            </a:r>
            <a:r>
              <a:rPr lang="ru-RU" sz="1400" b="1" dirty="0">
                <a:solidFill>
                  <a:srgbClr val="00458E"/>
                </a:solidFill>
              </a:rPr>
              <a:t> повседневных пользовательских сценариев» </a:t>
            </a:r>
          </a:p>
          <a:p>
            <a:r>
              <a:rPr lang="en-US" sz="1400" b="1" dirty="0">
                <a:solidFill>
                  <a:srgbClr val="00458E"/>
                </a:solidFill>
              </a:rPr>
              <a:t>NETWORKING</a:t>
            </a:r>
          </a:p>
          <a:p>
            <a:r>
              <a:rPr lang="en-US" sz="1400" b="1" dirty="0">
                <a:solidFill>
                  <a:srgbClr val="00458E"/>
                </a:solidFill>
              </a:rPr>
              <a:t>C</a:t>
            </a:r>
            <a:r>
              <a:rPr lang="ru-RU" sz="1400" b="1" dirty="0" err="1">
                <a:solidFill>
                  <a:srgbClr val="00458E"/>
                </a:solidFill>
              </a:rPr>
              <a:t>пектакль</a:t>
            </a:r>
            <a:r>
              <a:rPr lang="ru-RU" sz="1400" b="1" dirty="0">
                <a:solidFill>
                  <a:srgbClr val="00458E"/>
                </a:solidFill>
              </a:rPr>
              <a:t> «ТОПЛИВО»</a:t>
            </a:r>
            <a:r>
              <a:rPr lang="ru-RU" sz="2400" b="1" dirty="0">
                <a:solidFill>
                  <a:srgbClr val="00458E"/>
                </a:solidFill>
              </a:rPr>
              <a:t> </a:t>
            </a:r>
          </a:p>
        </p:txBody>
      </p:sp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A37F6EF9-0415-4D4D-BD86-D1C5216B2C9C}"/>
              </a:ext>
            </a:extLst>
          </p:cNvPr>
          <p:cNvSpPr/>
          <p:nvPr/>
        </p:nvSpPr>
        <p:spPr>
          <a:xfrm>
            <a:off x="2953427" y="5434581"/>
            <a:ext cx="13406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>
                <a:solidFill>
                  <a:srgbClr val="FF0000"/>
                </a:solidFill>
              </a:rPr>
              <a:t>10-12 октября</a:t>
            </a:r>
            <a:endParaRPr lang="ru-RU" sz="1400" b="1" dirty="0">
              <a:solidFill>
                <a:srgbClr val="00458E"/>
              </a:solidFill>
            </a:endParaRPr>
          </a:p>
          <a:p>
            <a:pPr algn="r"/>
            <a:endParaRPr lang="ru-RU" sz="1400" b="1" dirty="0">
              <a:solidFill>
                <a:srgbClr val="FF0000"/>
              </a:solidFill>
            </a:endParaRPr>
          </a:p>
          <a:p>
            <a:pPr algn="r"/>
            <a:r>
              <a:rPr lang="ru-RU" sz="1400" b="1" dirty="0">
                <a:solidFill>
                  <a:srgbClr val="FF0000"/>
                </a:solidFill>
              </a:rPr>
              <a:t>10, 12 октября</a:t>
            </a:r>
          </a:p>
          <a:p>
            <a:pPr algn="r"/>
            <a:r>
              <a:rPr lang="ru-RU" sz="1400" b="1" dirty="0">
                <a:solidFill>
                  <a:srgbClr val="FF0000"/>
                </a:solidFill>
              </a:rPr>
              <a:t>11 октября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312BB5AD-532A-45D7-BED7-FF24B03BE04D}"/>
              </a:ext>
            </a:extLst>
          </p:cNvPr>
          <p:cNvSpPr/>
          <p:nvPr/>
        </p:nvSpPr>
        <p:spPr>
          <a:xfrm>
            <a:off x="0" y="2864772"/>
            <a:ext cx="12192000" cy="45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6837CCBD-6676-40B2-B9B8-72A88C2082A5}"/>
              </a:ext>
            </a:extLst>
          </p:cNvPr>
          <p:cNvSpPr/>
          <p:nvPr/>
        </p:nvSpPr>
        <p:spPr>
          <a:xfrm>
            <a:off x="5553396" y="3554787"/>
            <a:ext cx="35885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458E"/>
                </a:solidFill>
              </a:rPr>
              <a:t>8 корпус ТПУ</a:t>
            </a:r>
          </a:p>
          <a:p>
            <a:r>
              <a:rPr lang="ru-RU" sz="2000" b="1" dirty="0">
                <a:solidFill>
                  <a:srgbClr val="00458E"/>
                </a:solidFill>
              </a:rPr>
              <a:t>Научная библиотека ТПУ</a:t>
            </a:r>
          </a:p>
          <a:p>
            <a:pPr algn="r"/>
            <a:r>
              <a:rPr lang="ru-RU" sz="2400" b="1" dirty="0">
                <a:solidFill>
                  <a:srgbClr val="00458E"/>
                </a:solidFill>
              </a:rPr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1143488" y="6365720"/>
            <a:ext cx="1024128" cy="400110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 defTabSz="770890"/>
            <a:r>
              <a:rPr lang="en-US" sz="2000" b="1" dirty="0">
                <a:solidFill>
                  <a:schemeClr val="bg1"/>
                </a:solidFill>
              </a:rPr>
              <a:t>20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95882" y="1396794"/>
            <a:ext cx="30601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Площадки ТГУ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781300" y="583278"/>
            <a:ext cx="64061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8BD2"/>
                </a:solidFill>
              </a:rPr>
              <a:t>ПРОЩАДКИ УНИВЕРСИТЕТОВ ФОРУМА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C6DEA3DA-636E-4ADF-A8AB-7957CD91D4AC}"/>
              </a:ext>
            </a:extLst>
          </p:cNvPr>
          <p:cNvSpPr/>
          <p:nvPr/>
        </p:nvSpPr>
        <p:spPr>
          <a:xfrm>
            <a:off x="7195882" y="1736096"/>
            <a:ext cx="65359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458E"/>
                </a:solidFill>
              </a:rPr>
              <a:t>Главный корпус ТГУ</a:t>
            </a:r>
          </a:p>
          <a:p>
            <a:r>
              <a:rPr lang="ru-RU" sz="2000" b="1" dirty="0">
                <a:solidFill>
                  <a:srgbClr val="00458E"/>
                </a:solidFill>
              </a:rPr>
              <a:t>Научная библиотека ТГУ</a:t>
            </a:r>
          </a:p>
          <a:p>
            <a:r>
              <a:rPr lang="ru-RU" sz="2000" b="1" dirty="0">
                <a:solidFill>
                  <a:srgbClr val="00458E"/>
                </a:solidFill>
              </a:rPr>
              <a:t>ИЭМ ТГУ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42ECF51A-C98C-4210-A205-9B776E1A9328}"/>
              </a:ext>
            </a:extLst>
          </p:cNvPr>
          <p:cNvSpPr/>
          <p:nvPr/>
        </p:nvSpPr>
        <p:spPr>
          <a:xfrm>
            <a:off x="3310925" y="1827391"/>
            <a:ext cx="58764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solidFill>
                <a:srgbClr val="00458E"/>
              </a:solidFill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173C330B-0EA1-42EC-AD5E-0037998D13E4}"/>
              </a:ext>
            </a:extLst>
          </p:cNvPr>
          <p:cNvSpPr/>
          <p:nvPr/>
        </p:nvSpPr>
        <p:spPr>
          <a:xfrm>
            <a:off x="5491444" y="3038299"/>
            <a:ext cx="38234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Площадки ТПУ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="" xmlns:a16="http://schemas.microsoft.com/office/drawing/2014/main" id="{D807B125-D798-407E-A178-136019E09AF5}"/>
              </a:ext>
            </a:extLst>
          </p:cNvPr>
          <p:cNvSpPr/>
          <p:nvPr/>
        </p:nvSpPr>
        <p:spPr>
          <a:xfrm>
            <a:off x="914587" y="4730530"/>
            <a:ext cx="38234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Корпус УЛК ТУСУР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45C91823-9EDB-4F08-B1AC-00E70E49816C}"/>
              </a:ext>
            </a:extLst>
          </p:cNvPr>
          <p:cNvSpPr/>
          <p:nvPr/>
        </p:nvSpPr>
        <p:spPr>
          <a:xfrm>
            <a:off x="2691848" y="5111299"/>
            <a:ext cx="77719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dirty="0">
                <a:solidFill>
                  <a:srgbClr val="00458E"/>
                </a:solidFill>
              </a:rPr>
              <a:t> 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F968FE6A-039D-4941-99DE-228095DEC7FB}"/>
              </a:ext>
            </a:extLst>
          </p:cNvPr>
          <p:cNvSpPr/>
          <p:nvPr/>
        </p:nvSpPr>
        <p:spPr>
          <a:xfrm>
            <a:off x="4314256" y="5260439"/>
            <a:ext cx="77719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dirty="0">
                <a:solidFill>
                  <a:srgbClr val="00458E"/>
                </a:solidFill>
              </a:rPr>
              <a:t>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69C4C358-4CAC-49F9-8EA3-B13EF4D356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80" r="24081" b="1672"/>
          <a:stretch/>
        </p:blipFill>
        <p:spPr>
          <a:xfrm>
            <a:off x="2671872" y="1353158"/>
            <a:ext cx="1821007" cy="1373961"/>
          </a:xfrm>
          <a:prstGeom prst="rect">
            <a:avLst/>
          </a:prstGeom>
        </p:spPr>
      </p:pic>
      <p:pic>
        <p:nvPicPr>
          <p:cNvPr id="1028" name="Picture 4" descr="ÐÐ°ÑÑÐ¸Ð½ÐºÐ¸ Ð¿Ð¾ Ð·Ð°Ð¿ÑÐ¾ÑÑ ÑÐ³Ñ">
            <a:extLst>
              <a:ext uri="{FF2B5EF4-FFF2-40B4-BE49-F238E27FC236}">
                <a16:creationId xmlns="" xmlns:a16="http://schemas.microsoft.com/office/drawing/2014/main" id="{74DBA9E0-4702-46B2-8E5C-169FE17931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6" r="8631" b="5245"/>
          <a:stretch/>
        </p:blipFill>
        <p:spPr bwMode="auto">
          <a:xfrm>
            <a:off x="575010" y="1342589"/>
            <a:ext cx="1798240" cy="138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ÐÐ°ÑÑÐ¸Ð½ÐºÐ¸ Ð¿Ð¾ Ð·Ð°Ð¿ÑÐ¾ÑÑ Ð¸ÑÐ¼ ÑÐ³Ñ">
            <a:extLst>
              <a:ext uri="{FF2B5EF4-FFF2-40B4-BE49-F238E27FC236}">
                <a16:creationId xmlns="" xmlns:a16="http://schemas.microsoft.com/office/drawing/2014/main" id="{8F6DFADA-45D2-4004-8C61-025C0792B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877" y="1342589"/>
            <a:ext cx="1860258" cy="1395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ÐÐ°ÑÑÐ¸Ð½ÐºÐ¸ Ð¿Ð¾ Ð·Ð°Ð¿ÑÐ¾ÑÑ ÐºÐ¾ÑÐ¿ÑÑ 8 ÑÐ¿Ñ">
            <a:extLst>
              <a:ext uri="{FF2B5EF4-FFF2-40B4-BE49-F238E27FC236}">
                <a16:creationId xmlns="" xmlns:a16="http://schemas.microsoft.com/office/drawing/2014/main" id="{4DB842D6-0BBE-43CB-BBEE-4ACB727FF3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1"/>
          <a:stretch/>
        </p:blipFill>
        <p:spPr bwMode="auto">
          <a:xfrm>
            <a:off x="571491" y="3049612"/>
            <a:ext cx="2070520" cy="1478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ÐÐ°ÑÑÐ¸Ð½ÐºÐ¸ Ð¿Ð¾ Ð·Ð°Ð¿ÑÐ¾ÑÑ ÐÐ¢Ð">
            <a:extLst>
              <a:ext uri="{FF2B5EF4-FFF2-40B4-BE49-F238E27FC236}">
                <a16:creationId xmlns="" xmlns:a16="http://schemas.microsoft.com/office/drawing/2014/main" id="{79455244-4599-4714-A186-B7BEC26CBD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232" y="3068938"/>
            <a:ext cx="2206812" cy="147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ÐÐ°ÑÑÐ¸Ð½ÐºÐ¸ Ð¿Ð¾ Ð·Ð°Ð¿ÑÐ¾ÑÑ ÑÐ³Ð°ÑÑ ÑÐ»Ðº">
            <a:extLst>
              <a:ext uri="{FF2B5EF4-FFF2-40B4-BE49-F238E27FC236}">
                <a16:creationId xmlns="" xmlns:a16="http://schemas.microsoft.com/office/drawing/2014/main" id="{63DAAEBA-4931-4C9E-A593-2B8E847EFF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757" y="5134847"/>
            <a:ext cx="2080208" cy="1440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ÐÐ°ÑÑÐ¸Ð½ÐºÐ¸ Ð¿Ð¾ Ð·Ð°Ð¿ÑÐ¾ÑÑ ÐºÐ¾Ð²Ð¾ÑÐºÐ¸Ð½Ð³ ÑÐµÐ½ÑÑ ÑÐ³Ð°ÑÑ">
            <a:extLst>
              <a:ext uri="{FF2B5EF4-FFF2-40B4-BE49-F238E27FC236}">
                <a16:creationId xmlns="" xmlns:a16="http://schemas.microsoft.com/office/drawing/2014/main" id="{A1564544-4DA1-495D-8434-DB8B2B5E63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2" r="8006" b="2374"/>
          <a:stretch/>
        </p:blipFill>
        <p:spPr bwMode="auto">
          <a:xfrm>
            <a:off x="3975283" y="5102084"/>
            <a:ext cx="2080208" cy="148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Прямоугольник 28">
            <a:extLst>
              <a:ext uri="{FF2B5EF4-FFF2-40B4-BE49-F238E27FC236}">
                <a16:creationId xmlns="" xmlns:a16="http://schemas.microsoft.com/office/drawing/2014/main" id="{189608D2-4B4A-4CA1-8E70-FC0E2B7A1A11}"/>
              </a:ext>
            </a:extLst>
          </p:cNvPr>
          <p:cNvSpPr/>
          <p:nvPr/>
        </p:nvSpPr>
        <p:spPr>
          <a:xfrm>
            <a:off x="3641693" y="4702775"/>
            <a:ext cx="38234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Коворкинг-центр ТГАСУ</a:t>
            </a:r>
          </a:p>
        </p:txBody>
      </p:sp>
      <p:sp>
        <p:nvSpPr>
          <p:cNvPr id="30" name="Прямоугольник 29">
            <a:extLst>
              <a:ext uri="{FF2B5EF4-FFF2-40B4-BE49-F238E27FC236}">
                <a16:creationId xmlns="" xmlns:a16="http://schemas.microsoft.com/office/drawing/2014/main" id="{E30B5341-9D26-48BB-B5F7-AA207B44FB67}"/>
              </a:ext>
            </a:extLst>
          </p:cNvPr>
          <p:cNvSpPr/>
          <p:nvPr/>
        </p:nvSpPr>
        <p:spPr>
          <a:xfrm>
            <a:off x="-27886" y="4683901"/>
            <a:ext cx="12192000" cy="457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40" name="Picture 16" descr="ÐÐ°ÑÑÐ¸Ð½ÐºÐ¸ Ð¿Ð¾ Ð·Ð°Ð¿ÑÐ¾ÑÑ ÑÐ¸Ð±Ð³Ð¼Ñ Ð³Ð»Ð°Ð²Ð½ÑÐ¹ ÐºÐ¾ÑÐ¿ÑÑ">
            <a:extLst>
              <a:ext uri="{FF2B5EF4-FFF2-40B4-BE49-F238E27FC236}">
                <a16:creationId xmlns="" xmlns:a16="http://schemas.microsoft.com/office/drawing/2014/main" id="{69F655C5-C539-496B-8672-C664888827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5655" y="5111299"/>
            <a:ext cx="2229196" cy="148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Прямоугольник 31">
            <a:extLst>
              <a:ext uri="{FF2B5EF4-FFF2-40B4-BE49-F238E27FC236}">
                <a16:creationId xmlns="" xmlns:a16="http://schemas.microsoft.com/office/drawing/2014/main" id="{A1C30CA4-2810-4FDD-B180-D0DCF86E0E69}"/>
              </a:ext>
            </a:extLst>
          </p:cNvPr>
          <p:cNvSpPr/>
          <p:nvPr/>
        </p:nvSpPr>
        <p:spPr>
          <a:xfrm>
            <a:off x="6802121" y="4688806"/>
            <a:ext cx="38234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Главный корпус </a:t>
            </a:r>
            <a:r>
              <a:rPr lang="ru-RU" sz="2000" b="1" dirty="0" err="1"/>
              <a:t>СибГМУ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54377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9A97E563-0079-439A-A32A-DC0290CB02AC}"/>
              </a:ext>
            </a:extLst>
          </p:cNvPr>
          <p:cNvSpPr/>
          <p:nvPr/>
        </p:nvSpPr>
        <p:spPr>
          <a:xfrm>
            <a:off x="3315638" y="258239"/>
            <a:ext cx="647591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b="1" dirty="0">
                <a:solidFill>
                  <a:srgbClr val="008BD2"/>
                </a:solidFill>
              </a:rPr>
              <a:t>«ДЕНЬ НАУКИ И ТЕХНОЛОГИЙ В ТОМСКОЙ ОБЛАСТИ» </a:t>
            </a:r>
          </a:p>
          <a:p>
            <a:r>
              <a:rPr lang="ru-RU" sz="2100" b="1" dirty="0">
                <a:solidFill>
                  <a:srgbClr val="008BD2"/>
                </a:solidFill>
              </a:rPr>
              <a:t>SCIENCE &amp; TECHNOLOGY DIVE – 13 октября</a:t>
            </a:r>
          </a:p>
        </p:txBody>
      </p:sp>
    </p:spTree>
    <p:extLst>
      <p:ext uri="{BB962C8B-B14F-4D97-AF65-F5344CB8AC3E}">
        <p14:creationId xmlns:p14="http://schemas.microsoft.com/office/powerpoint/2010/main" val="327208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3408391" y="75559"/>
            <a:ext cx="60388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8BD2"/>
                </a:solidFill>
              </a:rPr>
              <a:t>ВОРКШОП </a:t>
            </a:r>
            <a:br>
              <a:rPr lang="ru-RU" sz="2800" b="1" dirty="0">
                <a:solidFill>
                  <a:srgbClr val="008BD2"/>
                </a:solidFill>
              </a:rPr>
            </a:br>
            <a:r>
              <a:rPr lang="ru-RU" sz="2800" b="1" dirty="0">
                <a:solidFill>
                  <a:srgbClr val="008BD2"/>
                </a:solidFill>
              </a:rPr>
              <a:t>«ЦИФРОВИЗАЦИЯ ПРОИЗВОДСТВА»</a:t>
            </a:r>
          </a:p>
        </p:txBody>
      </p:sp>
      <p:sp>
        <p:nvSpPr>
          <p:cNvPr id="29" name="Прямоугольник 1">
            <a:extLst>
              <a:ext uri="{FF2B5EF4-FFF2-40B4-BE49-F238E27FC236}">
                <a16:creationId xmlns="" xmlns:a16="http://schemas.microsoft.com/office/drawing/2014/main" id="{A3C2F00F-DC54-4E90-939B-E34A63CD47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2722" y="1510639"/>
            <a:ext cx="3875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КОМПАНИИ-УЧАСТНИКИ</a:t>
            </a: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00000000-0008-0000-0000-0000370000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85" y="1345014"/>
            <a:ext cx="3426385" cy="71214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20A16016-2816-47DC-9BB3-0C07E09CB8E0}"/>
              </a:ext>
            </a:extLst>
          </p:cNvPr>
          <p:cNvSpPr/>
          <p:nvPr/>
        </p:nvSpPr>
        <p:spPr>
          <a:xfrm>
            <a:off x="9527997" y="1862643"/>
            <a:ext cx="2215742" cy="1924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НИ ТГУ</a:t>
            </a:r>
          </a:p>
          <a:p>
            <a:pPr marL="285750" lvl="0" indent="-2857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НИ ТПУ</a:t>
            </a:r>
          </a:p>
          <a:p>
            <a:pPr marL="285750" lvl="0" indent="-2857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СТИ НИЯУ МИФИ</a:t>
            </a:r>
          </a:p>
          <a:p>
            <a:pPr marL="285750" lvl="0" indent="-2857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ТУСУР</a:t>
            </a:r>
          </a:p>
          <a:p>
            <a:pPr marL="285750" lvl="0" indent="-2857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Ульяновский технический университет</a:t>
            </a:r>
            <a:endParaRPr lang="ru-RU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">
            <a:extLst>
              <a:ext uri="{FF2B5EF4-FFF2-40B4-BE49-F238E27FC236}">
                <a16:creationId xmlns="" xmlns:a16="http://schemas.microsoft.com/office/drawing/2014/main" id="{85823BE9-BA77-4A23-955C-6B321BEFE3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59963" y="1548936"/>
            <a:ext cx="32136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cap="all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университеты</a:t>
            </a:r>
            <a:endParaRPr lang="ru-RU" altLang="ru-RU" sz="1800" cap="all" dirty="0">
              <a:solidFill>
                <a:srgbClr val="1C3578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D9E7A8CC-5C71-4F99-8589-CA6B431AADA9}"/>
              </a:ext>
            </a:extLst>
          </p:cNvPr>
          <p:cNvSpPr/>
          <p:nvPr/>
        </p:nvSpPr>
        <p:spPr>
          <a:xfrm>
            <a:off x="5959119" y="1866552"/>
            <a:ext cx="5416938" cy="4483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-285750">
              <a:spcBef>
                <a:spcPts val="1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Econophysica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indent="-285750">
              <a:spcBef>
                <a:spcPts val="1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ФлексСофт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 lvl="0" indent="-285750">
              <a:spcBef>
                <a:spcPts val="1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Рубиус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indent="-285750">
              <a:spcBef>
                <a:spcPts val="1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Элком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+»</a:t>
            </a:r>
          </a:p>
          <a:p>
            <a:pPr lvl="0" indent="-285750">
              <a:spcBef>
                <a:spcPts val="1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Рубиус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indent="-285750">
              <a:spcBef>
                <a:spcPts val="1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НПК ИНТЭК</a:t>
            </a:r>
          </a:p>
          <a:p>
            <a:pPr lvl="0" indent="-285750">
              <a:spcBef>
                <a:spcPts val="1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группа компаний NTR </a:t>
            </a: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Lab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indent="-285750">
              <a:spcBef>
                <a:spcPts val="1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«НИОСТ»</a:t>
            </a:r>
          </a:p>
          <a:p>
            <a:pPr lvl="0" indent="-285750">
              <a:spcBef>
                <a:spcPts val="1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Микран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indent="-285750">
              <a:spcBef>
                <a:spcPts val="1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Почта России</a:t>
            </a:r>
          </a:p>
          <a:p>
            <a:pPr lvl="0" indent="-285750">
              <a:spcBef>
                <a:spcPts val="1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РЖД</a:t>
            </a:r>
          </a:p>
          <a:p>
            <a:pPr lvl="0" indent="-285750">
              <a:spcBef>
                <a:spcPts val="1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Концерн «Автоматика» ("</a:t>
            </a: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Ростех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")</a:t>
            </a:r>
          </a:p>
          <a:p>
            <a:pPr lvl="0" indent="-285750">
              <a:spcBef>
                <a:spcPts val="1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Группа компаний «Беспилотные системы»</a:t>
            </a:r>
          </a:p>
          <a:p>
            <a:pPr lvl="0" indent="-285750">
              <a:spcBef>
                <a:spcPts val="1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Мегабит.Сервис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indent="-285750">
              <a:spcBef>
                <a:spcPts val="1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«ГЕОС»</a:t>
            </a:r>
          </a:p>
          <a:p>
            <a:pPr lvl="0" indent="-285750">
              <a:spcBef>
                <a:spcPts val="10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Интеллектуальные промышленные системы</a:t>
            </a:r>
          </a:p>
          <a:p>
            <a:pPr lvl="0" indent="-285750">
              <a:spcBef>
                <a:spcPts val="10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СофтИнформ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12" name="Прямоугольник 1">
            <a:extLst>
              <a:ext uri="{FF2B5EF4-FFF2-40B4-BE49-F238E27FC236}">
                <a16:creationId xmlns="" xmlns:a16="http://schemas.microsoft.com/office/drawing/2014/main" id="{F80EDA38-E9DB-4DBE-B4CA-B73C743D01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261" y="3834718"/>
            <a:ext cx="44979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СПЕЦИАЛИСТЫ</a:t>
            </a:r>
            <a:endParaRPr lang="ru-RU" altLang="ru-RU" sz="2400" dirty="0">
              <a:solidFill>
                <a:srgbClr val="1C3578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1">
            <a:extLst>
              <a:ext uri="{FF2B5EF4-FFF2-40B4-BE49-F238E27FC236}">
                <a16:creationId xmlns="" xmlns:a16="http://schemas.microsoft.com/office/drawing/2014/main" id="{A8BBE942-155C-45DC-8706-9138F1763C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789" y="4296383"/>
            <a:ext cx="587921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285750" indent="-285750">
              <a:lnSpc>
                <a:spcPct val="100000"/>
              </a:lnSpc>
              <a:spcBef>
                <a:spcPct val="0"/>
              </a:spcBef>
            </a:pPr>
            <a:r>
              <a:rPr lang="ru-RU" altLang="ru-RU" sz="1800" dirty="0">
                <a:latin typeface="+mn-lt"/>
                <a:cs typeface="Arial" panose="020B0604020202020204" pitchFamily="34" charset="0"/>
              </a:rPr>
              <a:t>Нил Рубенс, Профессор, Токийский индустриальный университет, Япония	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</a:pPr>
            <a:r>
              <a:rPr lang="ru-RU" altLang="ru-RU" sz="1800" dirty="0">
                <a:latin typeface="+mn-lt"/>
                <a:cs typeface="Arial" panose="020B0604020202020204" pitchFamily="34" charset="0"/>
              </a:rPr>
              <a:t>Аналитики Центра цифровых технологий «СИБУР ИТ»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</a:pPr>
            <a:r>
              <a:rPr lang="ru-RU" altLang="ru-RU" sz="1800" dirty="0">
                <a:latin typeface="+mn-lt"/>
                <a:cs typeface="Arial" panose="020B0604020202020204" pitchFamily="34" charset="0"/>
              </a:rPr>
              <a:t>Технологи установок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50473F32-1F9D-4A12-BA2D-ACC0D821BC7C}"/>
              </a:ext>
            </a:extLst>
          </p:cNvPr>
          <p:cNvSpPr/>
          <p:nvPr/>
        </p:nvSpPr>
        <p:spPr>
          <a:xfrm>
            <a:off x="1906511" y="2275910"/>
            <a:ext cx="36961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cap="all" dirty="0"/>
              <a:t>Черепанов</a:t>
            </a:r>
            <a:r>
              <a:rPr lang="ru-RU" dirty="0"/>
              <a:t> </a:t>
            </a:r>
            <a:br>
              <a:rPr lang="ru-RU" dirty="0"/>
            </a:br>
            <a:r>
              <a:rPr lang="ru-RU" dirty="0"/>
              <a:t>Валерий Дмитриевич</a:t>
            </a:r>
          </a:p>
          <a:p>
            <a:r>
              <a:rPr lang="ru-RU" dirty="0">
                <a:solidFill>
                  <a:schemeClr val="bg1">
                    <a:lumMod val="50000"/>
                  </a:schemeClr>
                </a:solidFill>
              </a:rPr>
              <a:t>Директор цифровых технологий ООО «СИБУР ИТ»</a:t>
            </a:r>
            <a:endParaRPr lang="ru-RU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7" name="Picture 4" descr="https://www.sibur.ru/upload/resize_cache/iblock/9dd/258_310_0/9dd5686769ed5459caaaa68aea29e638.jpg">
            <a:extLst>
              <a:ext uri="{FF2B5EF4-FFF2-40B4-BE49-F238E27FC236}">
                <a16:creationId xmlns="" xmlns:a16="http://schemas.microsoft.com/office/drawing/2014/main" id="{353587C6-D27F-45CC-9931-4E760520B4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" t="6451" r="-153" b="12977"/>
          <a:stretch/>
        </p:blipFill>
        <p:spPr bwMode="auto">
          <a:xfrm>
            <a:off x="448261" y="2256677"/>
            <a:ext cx="1415173" cy="136828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991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3408391" y="75559"/>
            <a:ext cx="60388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8BD2"/>
                </a:solidFill>
              </a:rPr>
              <a:t>ВОРКШОП </a:t>
            </a:r>
            <a:br>
              <a:rPr lang="ru-RU" sz="2800" b="1" dirty="0">
                <a:solidFill>
                  <a:srgbClr val="008BD2"/>
                </a:solidFill>
              </a:rPr>
            </a:br>
            <a:r>
              <a:rPr lang="ru-RU" sz="2800" b="1" dirty="0">
                <a:solidFill>
                  <a:srgbClr val="008BD2"/>
                </a:solidFill>
              </a:rPr>
              <a:t>«ЦИФРОВИЗАЦИЯ ПРОИЗВОДСТВА»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00000000-0008-0000-0000-0000370000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47" y="1270328"/>
            <a:ext cx="3426385" cy="712140"/>
          </a:xfrm>
          <a:prstGeom prst="rect">
            <a:avLst/>
          </a:prstGeom>
        </p:spPr>
      </p:pic>
      <p:sp>
        <p:nvSpPr>
          <p:cNvPr id="11" name="Прямоугольник 1">
            <a:extLst>
              <a:ext uri="{FF2B5EF4-FFF2-40B4-BE49-F238E27FC236}">
                <a16:creationId xmlns="" xmlns:a16="http://schemas.microsoft.com/office/drawing/2014/main" id="{44F00A4D-677B-4DF5-85F6-3D3F2ECDE4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1103" y="2223131"/>
            <a:ext cx="32136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cap="all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Задача воркшопа </a:t>
            </a:r>
            <a:endParaRPr lang="ru-RU" altLang="ru-RU" sz="2400" cap="all" dirty="0">
              <a:solidFill>
                <a:srgbClr val="47BCC6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FA267ED8-B7D3-4197-8084-B4E049CAC232}"/>
              </a:ext>
            </a:extLst>
          </p:cNvPr>
          <p:cNvSpPr/>
          <p:nvPr/>
        </p:nvSpPr>
        <p:spPr>
          <a:xfrm>
            <a:off x="343760" y="2734717"/>
            <a:ext cx="57522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/>
              <a:t>Разработка системы поиска аномалий в работе оборудования (интеллектуальная диагностика).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Создание модуля прогнозирования отказов. Применение предиктивной аналитики для оценки состояния оборудования.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Данная система будет обучаться при взаимодействии с инженерами и технологами.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Система позволит определить состояние оборудования и оперативно принимать решение по ремонту или замене</a:t>
            </a:r>
          </a:p>
        </p:txBody>
      </p:sp>
      <p:sp>
        <p:nvSpPr>
          <p:cNvPr id="14" name="Прямоугольник 1">
            <a:extLst>
              <a:ext uri="{FF2B5EF4-FFF2-40B4-BE49-F238E27FC236}">
                <a16:creationId xmlns="" xmlns:a16="http://schemas.microsoft.com/office/drawing/2014/main" id="{77B8CEA6-17B2-4CE9-8A1D-78F4A9BD54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7816" y="2223130"/>
            <a:ext cx="4479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cap="all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Ожидаемый результат </a:t>
            </a:r>
            <a:endParaRPr lang="ru-RU" altLang="ru-RU" sz="2400" cap="all" dirty="0">
              <a:solidFill>
                <a:srgbClr val="47BCC6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20ECCE5A-619C-4F47-9E9A-9503B639D0CA}"/>
              </a:ext>
            </a:extLst>
          </p:cNvPr>
          <p:cNvSpPr/>
          <p:nvPr/>
        </p:nvSpPr>
        <p:spPr>
          <a:xfrm>
            <a:off x="6096000" y="2734716"/>
            <a:ext cx="57522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/>
              <a:t>Пилотный проект внутри компании.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Привлечение компаний для реализации пилотного проекта, в случае его утверждения руководством компании.</a:t>
            </a:r>
          </a:p>
        </p:txBody>
      </p:sp>
    </p:spTree>
    <p:extLst>
      <p:ext uri="{BB962C8B-B14F-4D97-AF65-F5344CB8AC3E}">
        <p14:creationId xmlns:p14="http://schemas.microsoft.com/office/powerpoint/2010/main" val="227062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1">
            <a:extLst>
              <a:ext uri="{FF2B5EF4-FFF2-40B4-BE49-F238E27FC236}">
                <a16:creationId xmlns="" xmlns:a16="http://schemas.microsoft.com/office/drawing/2014/main" id="{D074A1D2-C731-4A88-99F6-333E37AB44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411" y="3496827"/>
            <a:ext cx="44979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1C3578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СПЕЦИАЛИСТЫ</a:t>
            </a:r>
            <a:endParaRPr kumimoji="0" lang="ru-RU" altLang="ru-RU" sz="2400" b="0" i="0" u="none" strike="noStrike" kern="1200" cap="none" spc="0" normalizeH="0" baseline="0" noProof="0" dirty="0">
              <a:ln>
                <a:noFill/>
              </a:ln>
              <a:solidFill>
                <a:srgbClr val="1C3578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11">
            <a:extLst>
              <a:ext uri="{FF2B5EF4-FFF2-40B4-BE49-F238E27FC236}">
                <a16:creationId xmlns="" xmlns:a16="http://schemas.microsoft.com/office/drawing/2014/main" id="{0A5F6205-8A66-4409-B1E3-74CCA1F14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869" y="3886685"/>
            <a:ext cx="5531456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285750" lvl="0" indent="-285750">
              <a:lnSpc>
                <a:spcPct val="100000"/>
              </a:lnSpc>
              <a:spcBef>
                <a:spcPct val="0"/>
              </a:spcBef>
            </a:pPr>
            <a:r>
              <a:rPr lang="ru-RU" sz="1400" dirty="0">
                <a:solidFill>
                  <a:prstClr val="black"/>
                </a:solidFill>
              </a:rPr>
              <a:t>Карпов Игорь Александрович, руководитель центра развития цифровых технологий геологоразведочных работ</a:t>
            </a:r>
          </a:p>
          <a:p>
            <a:pPr marL="285750" lvl="0" indent="-285750">
              <a:lnSpc>
                <a:spcPct val="100000"/>
              </a:lnSpc>
              <a:spcBef>
                <a:spcPct val="0"/>
              </a:spcBef>
            </a:pPr>
            <a:r>
              <a:rPr lang="ru-RU" sz="1400" dirty="0">
                <a:solidFill>
                  <a:prstClr val="black"/>
                </a:solidFill>
              </a:rPr>
              <a:t>Кирьянов Евгений Львович, главный специалист департамента цифровых технологий и геологической экспертизы</a:t>
            </a:r>
          </a:p>
          <a:p>
            <a:pPr marL="285750" lvl="0" indent="-285750">
              <a:lnSpc>
                <a:spcPct val="100000"/>
              </a:lnSpc>
              <a:spcBef>
                <a:spcPct val="0"/>
              </a:spcBef>
            </a:pPr>
            <a:r>
              <a:rPr lang="ru-RU" sz="1400" dirty="0" err="1">
                <a:solidFill>
                  <a:prstClr val="black"/>
                </a:solidFill>
              </a:rPr>
              <a:t>Бесходарный</a:t>
            </a:r>
            <a:r>
              <a:rPr lang="ru-RU" sz="1400" dirty="0">
                <a:solidFill>
                  <a:prstClr val="black"/>
                </a:solidFill>
              </a:rPr>
              <a:t> Антон Александрович, руководитель Центра технологий AR/VR, «ИТСК»</a:t>
            </a:r>
          </a:p>
          <a:p>
            <a:pPr marL="285750" lvl="0" indent="-285750">
              <a:lnSpc>
                <a:spcPct val="100000"/>
              </a:lnSpc>
              <a:spcBef>
                <a:spcPct val="0"/>
              </a:spcBef>
            </a:pPr>
            <a:r>
              <a:rPr lang="ru-RU" altLang="ru-RU" sz="1400" dirty="0" err="1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Сабецкий</a:t>
            </a:r>
            <a:r>
              <a:rPr lang="ru-RU" altLang="ru-RU" sz="14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Александр Владимирович, руководитель проектов, ООО «ИТСК»</a:t>
            </a:r>
            <a:endParaRPr kumimoji="0" lang="ru-RU" alt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="" xmlns:a16="http://schemas.microsoft.com/office/drawing/2014/main" id="{050BC525-F59F-4478-9166-09FD5A2824EA}"/>
              </a:ext>
            </a:extLst>
          </p:cNvPr>
          <p:cNvSpPr/>
          <p:nvPr/>
        </p:nvSpPr>
        <p:spPr>
          <a:xfrm>
            <a:off x="1731898" y="2282991"/>
            <a:ext cx="369611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/>
              <a:t>БЕЛОЗЕРОВ</a:t>
            </a:r>
          </a:p>
          <a:p>
            <a:pPr lvl="0"/>
            <a:r>
              <a:rPr lang="ru-RU" sz="1400" dirty="0"/>
              <a:t>Борис Владимирович</a:t>
            </a:r>
          </a:p>
          <a:p>
            <a:pPr lvl="0"/>
            <a:r>
              <a:rPr lang="ru-RU" sz="1400" dirty="0">
                <a:solidFill>
                  <a:prstClr val="white">
                    <a:lumMod val="50000"/>
                  </a:prstClr>
                </a:solidFill>
              </a:rPr>
              <a:t>Директор Департамента цифровых технологий и геологической экспертизы «Газпромнефть Научно-Технический Центр»</a:t>
            </a:r>
            <a:endParaRPr kumimoji="0" lang="ru-RU" sz="105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00000000-0008-0000-0000-0000750000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179" y="1339260"/>
            <a:ext cx="2962003" cy="815900"/>
          </a:xfrm>
          <a:prstGeom prst="rect">
            <a:avLst/>
          </a:prstGeom>
        </p:spPr>
      </p:pic>
      <p:pic>
        <p:nvPicPr>
          <p:cNvPr id="1026" name="Picture 2" descr="ÐÐ°ÑÑÐ¸Ð½ÐºÐ¸ Ð¿Ð¾ Ð·Ð°Ð¿ÑÐ¾ÑÑ ÐÐÐÐÐÐÐ ÐÐ ÐÐ¾ÑÐ¸Ñ  ÐÐ¢Ð¦">
            <a:extLst>
              <a:ext uri="{FF2B5EF4-FFF2-40B4-BE49-F238E27FC236}">
                <a16:creationId xmlns="" xmlns:a16="http://schemas.microsoft.com/office/drawing/2014/main" id="{10E911D8-24AC-4301-BE24-017DBDF970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264" r="33242" b="40668"/>
          <a:stretch/>
        </p:blipFill>
        <p:spPr bwMode="auto">
          <a:xfrm>
            <a:off x="461411" y="2236531"/>
            <a:ext cx="1209744" cy="119651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91C1C135-2023-401F-AF87-D1BC3E733BCA}"/>
              </a:ext>
            </a:extLst>
          </p:cNvPr>
          <p:cNvSpPr/>
          <p:nvPr/>
        </p:nvSpPr>
        <p:spPr>
          <a:xfrm>
            <a:off x="5992867" y="1468813"/>
            <a:ext cx="6096000" cy="318138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ВШЭ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ДВФУ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СГАУ (Самара)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Самарский политех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ТПУ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НГУ ЭУ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ТГУ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СТИ НИЯУ МИФИ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ТГАСУ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ТГПУ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ТУСУР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 err="1">
                <a:ea typeface="Calibri" panose="020F0502020204030204" pitchFamily="34" charset="0"/>
                <a:cs typeface="Times New Roman" panose="02020603050405020304" pitchFamily="18" charset="0"/>
              </a:rPr>
              <a:t>СибГМУ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630555" algn="l"/>
              </a:tabLst>
            </a:pPr>
            <a:endParaRPr lang="ru-RU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4B3ACCDC-4D6C-429F-A0B5-CCD87CE0B1E9}"/>
              </a:ext>
            </a:extLst>
          </p:cNvPr>
          <p:cNvSpPr/>
          <p:nvPr/>
        </p:nvSpPr>
        <p:spPr>
          <a:xfrm>
            <a:off x="5979131" y="4807595"/>
            <a:ext cx="6096000" cy="146520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Институт нефтегазовой геологии и геофизики СО РАН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Институт оптики атмосферы СО РАН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Институт сильноточной электроники СО РАН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Институт физики прочности и материаловедения СО РАН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Институт химии нефти СО РАН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ИМКЭС СО РАН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08BDBCF7-BEBA-4BAB-8CBA-D62F0B22B72B}"/>
              </a:ext>
            </a:extLst>
          </p:cNvPr>
          <p:cNvSpPr/>
          <p:nvPr/>
        </p:nvSpPr>
        <p:spPr>
          <a:xfrm>
            <a:off x="8962423" y="1372623"/>
            <a:ext cx="3541002" cy="330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 err="1">
                <a:ea typeface="Calibri" panose="020F0502020204030204" pitchFamily="34" charset="0"/>
                <a:cs typeface="Times New Roman" panose="02020603050405020304" pitchFamily="18" charset="0"/>
              </a:rPr>
              <a:t>Эконофизика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Забайкальский центр трансфера технологий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Санкт-Петербургская электротехническая компания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 err="1">
                <a:ea typeface="Calibri" panose="020F0502020204030204" pitchFamily="34" charset="0"/>
                <a:cs typeface="Times New Roman" panose="02020603050405020304" pitchFamily="18" charset="0"/>
              </a:rPr>
              <a:t>Контек</a:t>
            </a: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-софт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ru-RU" sz="1400" dirty="0" err="1">
                <a:ea typeface="Calibri" panose="020F0502020204030204" pitchFamily="34" charset="0"/>
                <a:cs typeface="Times New Roman" panose="02020603050405020304" pitchFamily="18" charset="0"/>
              </a:rPr>
              <a:t>ГеоСпэйс</a:t>
            </a: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ru-RU" sz="1400" dirty="0" err="1">
                <a:ea typeface="Calibri" panose="020F0502020204030204" pitchFamily="34" charset="0"/>
                <a:cs typeface="Times New Roman" panose="02020603050405020304" pitchFamily="18" charset="0"/>
              </a:rPr>
              <a:t>Ифар</a:t>
            </a: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НИОСТ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 err="1">
                <a:ea typeface="Calibri" panose="020F0502020204030204" pitchFamily="34" charset="0"/>
                <a:cs typeface="Times New Roman" panose="02020603050405020304" pitchFamily="18" charset="0"/>
              </a:rPr>
              <a:t>СибирьСофтПроект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 err="1">
                <a:ea typeface="Calibri" panose="020F0502020204030204" pitchFamily="34" charset="0"/>
                <a:cs typeface="Times New Roman" panose="02020603050405020304" pitchFamily="18" charset="0"/>
              </a:rPr>
              <a:t>ФлексСофт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Энтерпрайз Сервис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ГЕОС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 err="1">
                <a:ea typeface="Calibri" panose="020F0502020204030204" pitchFamily="34" charset="0"/>
                <a:cs typeface="Times New Roman" panose="02020603050405020304" pitchFamily="18" charset="0"/>
              </a:rPr>
              <a:t>ИнфоТеКС</a:t>
            </a:r>
            <a:endParaRPr lang="ru-RU" sz="1400" dirty="0"/>
          </a:p>
        </p:txBody>
      </p:sp>
      <p:sp>
        <p:nvSpPr>
          <p:cNvPr id="15" name="Прямоугольник 1">
            <a:extLst>
              <a:ext uri="{FF2B5EF4-FFF2-40B4-BE49-F238E27FC236}">
                <a16:creationId xmlns="" xmlns:a16="http://schemas.microsoft.com/office/drawing/2014/main" id="{10C27476-8D42-49A9-9945-247ECD9943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27139" y="1037295"/>
            <a:ext cx="3875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КОМПАНИИ-УЧАСТНИКИ</a:t>
            </a: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6" name="Прямоугольник 1">
            <a:extLst>
              <a:ext uri="{FF2B5EF4-FFF2-40B4-BE49-F238E27FC236}">
                <a16:creationId xmlns="" xmlns:a16="http://schemas.microsoft.com/office/drawing/2014/main" id="{E23C42D4-8803-40F0-8DFC-5FCF2ECD33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3219" y="1110730"/>
            <a:ext cx="32136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cap="all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университеты</a:t>
            </a:r>
            <a:endParaRPr lang="ru-RU" altLang="ru-RU" sz="1800" cap="all" dirty="0">
              <a:solidFill>
                <a:srgbClr val="1C3578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1">
            <a:extLst>
              <a:ext uri="{FF2B5EF4-FFF2-40B4-BE49-F238E27FC236}">
                <a16:creationId xmlns="" xmlns:a16="http://schemas.microsoft.com/office/drawing/2014/main" id="{781B725B-74DA-434D-A1F0-0C5D259ECE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2867" y="4463295"/>
            <a:ext cx="32136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cap="all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Научные организации</a:t>
            </a:r>
            <a:endParaRPr lang="ru-RU" altLang="ru-RU" sz="1800" cap="all" dirty="0">
              <a:solidFill>
                <a:srgbClr val="1C3578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="" xmlns:a16="http://schemas.microsoft.com/office/drawing/2014/main" id="{61E87B5C-D3F3-47F5-8710-E3CFA315BACC}"/>
              </a:ext>
            </a:extLst>
          </p:cNvPr>
          <p:cNvSpPr/>
          <p:nvPr/>
        </p:nvSpPr>
        <p:spPr>
          <a:xfrm>
            <a:off x="3326606" y="128048"/>
            <a:ext cx="60388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solidFill>
                  <a:srgbClr val="008BD2"/>
                </a:solidFill>
              </a:rPr>
              <a:t>ВОРКШОП «УПРАВЛЕНИЕ ЗНАНИЯМИ И КОЛЛАБОРАЦИИ С УЧЕНЫМИ»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8BD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571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3326606" y="128048"/>
            <a:ext cx="60388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solidFill>
                  <a:srgbClr val="008BD2"/>
                </a:solidFill>
              </a:rPr>
              <a:t>ВОРКШОП «УПРАВЛЕНИЕ ЗНАНИЯМИ И КОЛЛАБОРАЦИИ С УЧЕНЫМИ»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8BD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00000000-0008-0000-0000-0000750000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080" y="1285285"/>
            <a:ext cx="2631146" cy="724764"/>
          </a:xfrm>
          <a:prstGeom prst="rect">
            <a:avLst/>
          </a:prstGeom>
        </p:spPr>
      </p:pic>
      <p:sp>
        <p:nvSpPr>
          <p:cNvPr id="14" name="Прямоугольник 1">
            <a:extLst>
              <a:ext uri="{FF2B5EF4-FFF2-40B4-BE49-F238E27FC236}">
                <a16:creationId xmlns="" xmlns:a16="http://schemas.microsoft.com/office/drawing/2014/main" id="{73DFAE84-6086-4259-AC91-C2E6022DE1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249" y="2564965"/>
            <a:ext cx="32136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1800" b="1" cap="all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Задача воркшопа </a:t>
            </a:r>
            <a:endParaRPr lang="ru-RU" altLang="ru-RU" sz="1800" cap="all" dirty="0">
              <a:solidFill>
                <a:srgbClr val="47BCC6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">
            <a:extLst>
              <a:ext uri="{FF2B5EF4-FFF2-40B4-BE49-F238E27FC236}">
                <a16:creationId xmlns="" xmlns:a16="http://schemas.microsoft.com/office/drawing/2014/main" id="{341336E6-BF50-42FD-9B52-EA00C7C5FD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2838" y="2564965"/>
            <a:ext cx="44791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1800" b="1" cap="all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Ожидаемый результат </a:t>
            </a:r>
            <a:endParaRPr lang="ru-RU" altLang="ru-RU" sz="1800" cap="all" dirty="0">
              <a:solidFill>
                <a:srgbClr val="47BCC6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F28FF99A-2E33-4118-99E2-67497FAFBC97}"/>
              </a:ext>
            </a:extLst>
          </p:cNvPr>
          <p:cNvSpPr/>
          <p:nvPr/>
        </p:nvSpPr>
        <p:spPr>
          <a:xfrm>
            <a:off x="146062" y="2896794"/>
            <a:ext cx="5619750" cy="2858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Определить условия, при которых университеты, научные организации и крупные компании будут иметь единый доступ к интеллектуальной собственности, статьям, результатам проектов, информации о коллективах и компетенциях разработчиков, в целях быстрого формирования проектных команд под вызовы нефтегазового сектора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Спроектировать требования к межуниверситетской системе управления знаниями, разработать принципиальное ТЗ на ее создание, определить этапы создания и требования к механизмам функционирования</a:t>
            </a:r>
            <a:endParaRPr lang="ru-RU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1D927922-7295-4DF6-AF76-CC7481E46D2B}"/>
              </a:ext>
            </a:extLst>
          </p:cNvPr>
          <p:cNvSpPr/>
          <p:nvPr/>
        </p:nvSpPr>
        <p:spPr>
          <a:xfrm>
            <a:off x="5962651" y="2916097"/>
            <a:ext cx="56197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Сформировано понимание выгод, получаемых благодаря использованию методик управления знаниями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Определены шаги по внедрению методик и инструментов по управлению знаниями в университетах и научных организациях, в том числе для расширения проектов с промышленными партнерами</a:t>
            </a:r>
          </a:p>
          <a:p>
            <a:pPr marL="342900" lvl="0" indent="-342900" algn="just">
              <a:spcAft>
                <a:spcPts val="80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Разработано ТЗ на создание межуниверситетской системы управления знаниями</a:t>
            </a:r>
            <a:endParaRPr lang="ru-RU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8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3345656" y="155180"/>
            <a:ext cx="60388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solidFill>
                  <a:srgbClr val="008BD2"/>
                </a:solidFill>
              </a:rPr>
              <a:t>ХАКАТОН «ЦИФРОВЫЕ РЕШЕНИЯ ДЛЯ НЕФТЕГАЗОВОГО СЕКТОРА»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8BD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00000000-0008-0000-0000-0000750000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75" y="1385047"/>
            <a:ext cx="2409990" cy="66384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00C88572-A2E1-4290-984B-7BA9098F20B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53" t="30138" b="33693"/>
          <a:stretch/>
        </p:blipFill>
        <p:spPr>
          <a:xfrm>
            <a:off x="2952855" y="1336106"/>
            <a:ext cx="2002192" cy="776610"/>
          </a:xfrm>
          <a:prstGeom prst="rect">
            <a:avLst/>
          </a:prstGeom>
        </p:spPr>
      </p:pic>
      <p:pic>
        <p:nvPicPr>
          <p:cNvPr id="3074" name="Picture 2" descr="ÐÐ°ÑÑÐ¸Ð½ÐºÐ¸ Ð¿Ð¾ Ð·Ð°Ð¿ÑÐ¾ÑÑ heriot watt">
            <a:extLst>
              <a:ext uri="{FF2B5EF4-FFF2-40B4-BE49-F238E27FC236}">
                <a16:creationId xmlns="" xmlns:a16="http://schemas.microsoft.com/office/drawing/2014/main" id="{26CACF9A-E6AC-4433-A89C-5FA07E886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144" y="1413187"/>
            <a:ext cx="1147194" cy="573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9B134ECE-2B6A-4589-AF19-91646731E848}"/>
              </a:ext>
            </a:extLst>
          </p:cNvPr>
          <p:cNvSpPr/>
          <p:nvPr/>
        </p:nvSpPr>
        <p:spPr>
          <a:xfrm>
            <a:off x="1731898" y="2282991"/>
            <a:ext cx="369611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/>
              <a:t>БЕЛОЗЕРОВ</a:t>
            </a:r>
          </a:p>
          <a:p>
            <a:pPr lvl="0"/>
            <a:r>
              <a:rPr lang="ru-RU" sz="1400" dirty="0"/>
              <a:t>Борис Владимирович</a:t>
            </a:r>
          </a:p>
          <a:p>
            <a:pPr lvl="0"/>
            <a:r>
              <a:rPr lang="ru-RU" sz="1400" dirty="0">
                <a:solidFill>
                  <a:prstClr val="white">
                    <a:lumMod val="50000"/>
                  </a:prstClr>
                </a:solidFill>
              </a:rPr>
              <a:t>Директор Департамента цифровых технологий и геологической экспертизы ООО «Газпромнефть Научно-Технический Центр»</a:t>
            </a:r>
            <a:endParaRPr kumimoji="0" lang="ru-RU" sz="105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2" descr="ÐÐ°ÑÑÐ¸Ð½ÐºÐ¸ Ð¿Ð¾ Ð·Ð°Ð¿ÑÐ¾ÑÑ ÐÐÐÐÐÐÐ ÐÐ ÐÐ¾ÑÐ¸Ñ  ÐÐ¢Ð¦">
            <a:extLst>
              <a:ext uri="{FF2B5EF4-FFF2-40B4-BE49-F238E27FC236}">
                <a16:creationId xmlns="" xmlns:a16="http://schemas.microsoft.com/office/drawing/2014/main" id="{F7D6E070-BB73-4E58-A551-9F8794DF99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264" r="33242" b="40668"/>
          <a:stretch/>
        </p:blipFill>
        <p:spPr bwMode="auto">
          <a:xfrm>
            <a:off x="461411" y="2236531"/>
            <a:ext cx="1209744" cy="119651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">
            <a:extLst>
              <a:ext uri="{FF2B5EF4-FFF2-40B4-BE49-F238E27FC236}">
                <a16:creationId xmlns="" xmlns:a16="http://schemas.microsoft.com/office/drawing/2014/main" id="{786669F2-3E9E-4DCA-B06F-E5C70DF571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411" y="3639702"/>
            <a:ext cx="44979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1C3578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СПЕЦИАЛИСТЫ</a:t>
            </a:r>
            <a:endParaRPr kumimoji="0" lang="ru-RU" altLang="ru-RU" sz="2400" b="0" i="0" u="none" strike="noStrike" kern="1200" cap="none" spc="0" normalizeH="0" baseline="0" noProof="0" dirty="0">
              <a:ln>
                <a:noFill/>
              </a:ln>
              <a:solidFill>
                <a:srgbClr val="1C3578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1">
            <a:extLst>
              <a:ext uri="{FF2B5EF4-FFF2-40B4-BE49-F238E27FC236}">
                <a16:creationId xmlns="" xmlns:a16="http://schemas.microsoft.com/office/drawing/2014/main" id="{B370BCBB-CA5F-4A51-9E3D-FE68F6C169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869" y="4029560"/>
            <a:ext cx="549335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285750" lvl="0" indent="-285750">
              <a:lnSpc>
                <a:spcPct val="100000"/>
              </a:lnSpc>
              <a:spcBef>
                <a:spcPct val="0"/>
              </a:spcBef>
            </a:pPr>
            <a:r>
              <a:rPr lang="ru-RU" sz="1800" dirty="0" err="1">
                <a:solidFill>
                  <a:prstClr val="black"/>
                </a:solidFill>
              </a:rPr>
              <a:t>Буханов</a:t>
            </a:r>
            <a:r>
              <a:rPr lang="ru-RU" sz="1800" dirty="0">
                <a:solidFill>
                  <a:prstClr val="black"/>
                </a:solidFill>
              </a:rPr>
              <a:t> Никита, «Научно-технический центр Газпромнефть»</a:t>
            </a:r>
          </a:p>
          <a:p>
            <a:pPr marL="285750" lvl="0" indent="-285750">
              <a:lnSpc>
                <a:spcPct val="100000"/>
              </a:lnSpc>
              <a:spcBef>
                <a:spcPct val="0"/>
              </a:spcBef>
            </a:pPr>
            <a:r>
              <a:rPr lang="ru-RU" sz="1800" dirty="0" err="1">
                <a:solidFill>
                  <a:prstClr val="black"/>
                </a:solidFill>
              </a:rPr>
              <a:t>Котежеков</a:t>
            </a:r>
            <a:r>
              <a:rPr lang="ru-RU" sz="1800" dirty="0">
                <a:solidFill>
                  <a:prstClr val="black"/>
                </a:solidFill>
              </a:rPr>
              <a:t> Виктор, «Научно-технический центр Газпромнефть»</a:t>
            </a:r>
          </a:p>
          <a:p>
            <a:pPr marL="285750" lvl="0" indent="-285750">
              <a:lnSpc>
                <a:spcPct val="100000"/>
              </a:lnSpc>
              <a:spcBef>
                <a:spcPct val="0"/>
              </a:spcBef>
            </a:pPr>
            <a:r>
              <a:rPr lang="ru-RU" sz="1800" dirty="0" err="1">
                <a:solidFill>
                  <a:prstClr val="black"/>
                </a:solidFill>
              </a:rPr>
              <a:t>Кульневич</a:t>
            </a:r>
            <a:r>
              <a:rPr lang="ru-RU" sz="1800" dirty="0">
                <a:solidFill>
                  <a:prstClr val="black"/>
                </a:solidFill>
              </a:rPr>
              <a:t> Алексей, </a:t>
            </a:r>
            <a:r>
              <a:rPr lang="ru-RU" sz="1800" dirty="0" err="1">
                <a:solidFill>
                  <a:prstClr val="black"/>
                </a:solidFill>
              </a:rPr>
              <a:t>Эконофизика</a:t>
            </a:r>
            <a:endParaRPr lang="ru-RU" sz="18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4932CCAA-2CC9-4D8F-AEE1-3B9BB98064CC}"/>
              </a:ext>
            </a:extLst>
          </p:cNvPr>
          <p:cNvSpPr/>
          <p:nvPr/>
        </p:nvSpPr>
        <p:spPr>
          <a:xfrm>
            <a:off x="5493123" y="2585348"/>
            <a:ext cx="2757998" cy="2450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buFont typeface="+mj-lt"/>
              <a:buAutoNum type="arabicPeriod"/>
              <a:tabLst>
                <a:tab pos="630555" algn="l"/>
              </a:tabLs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НИ ТГУ</a:t>
            </a:r>
          </a:p>
          <a:p>
            <a:pPr marL="342900" lvl="0" indent="-342900" algn="just">
              <a:lnSpc>
                <a:spcPct val="107000"/>
              </a:lnSpc>
              <a:buFont typeface="+mj-lt"/>
              <a:buAutoNum type="arabicPeriod"/>
              <a:tabLst>
                <a:tab pos="630555" algn="l"/>
              </a:tabLst>
            </a:pPr>
            <a:r>
              <a:rPr lang="ru-RU" dirty="0" err="1">
                <a:ea typeface="Calibri" panose="020F0502020204030204" pitchFamily="34" charset="0"/>
                <a:cs typeface="Times New Roman" panose="02020603050405020304" pitchFamily="18" charset="0"/>
              </a:rPr>
              <a:t>СибГМУ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+mj-lt"/>
              <a:buAutoNum type="arabicPeriod"/>
              <a:tabLst>
                <a:tab pos="630555" algn="l"/>
              </a:tabLs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НИ ТПУ</a:t>
            </a:r>
          </a:p>
          <a:p>
            <a:pPr marL="342900" lvl="0" indent="-342900" algn="just">
              <a:lnSpc>
                <a:spcPct val="107000"/>
              </a:lnSpc>
              <a:buFont typeface="+mj-lt"/>
              <a:buAutoNum type="arabicPeriod"/>
              <a:tabLst>
                <a:tab pos="630555" algn="l"/>
              </a:tabLs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ТУСУР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630555" algn="l"/>
              </a:tabLs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Институт химии нефти </a:t>
            </a:r>
            <a:b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СО РАН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630555" algn="l"/>
              </a:tabLst>
            </a:pPr>
            <a:r>
              <a:rPr lang="ru-RU" dirty="0" err="1">
                <a:ea typeface="Calibri" panose="020F0502020204030204" pitchFamily="34" charset="0"/>
                <a:cs typeface="Times New Roman" panose="02020603050405020304" pitchFamily="18" charset="0"/>
              </a:rPr>
              <a:t>Сколковский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Институт Науки и Технологии</a:t>
            </a:r>
            <a:endParaRPr lang="ru-RU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1">
            <a:extLst>
              <a:ext uri="{FF2B5EF4-FFF2-40B4-BE49-F238E27FC236}">
                <a16:creationId xmlns="" xmlns:a16="http://schemas.microsoft.com/office/drawing/2014/main" id="{AD8C5E62-B052-4140-A95B-2237B81A2F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1864" y="2236531"/>
            <a:ext cx="36961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КОМПАНИИ-УЧАСТНИКИ</a:t>
            </a: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2" name="Прямоугольник 1">
            <a:extLst>
              <a:ext uri="{FF2B5EF4-FFF2-40B4-BE49-F238E27FC236}">
                <a16:creationId xmlns="" xmlns:a16="http://schemas.microsoft.com/office/drawing/2014/main" id="{ABBC8D0C-43A7-4852-A5B8-EBB822C1FC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8760" y="2290684"/>
            <a:ext cx="32136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cap="all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университеты</a:t>
            </a:r>
            <a:endParaRPr lang="ru-RU" altLang="ru-RU" sz="1800" cap="all" dirty="0">
              <a:solidFill>
                <a:srgbClr val="1C3578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55C5AC41-43D3-43B3-BBAE-E8BDCE9F274B}"/>
              </a:ext>
            </a:extLst>
          </p:cNvPr>
          <p:cNvSpPr/>
          <p:nvPr/>
        </p:nvSpPr>
        <p:spPr>
          <a:xfrm>
            <a:off x="8311864" y="2720968"/>
            <a:ext cx="3301939" cy="15610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СИБИНТЕК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dirty="0" err="1">
                <a:ea typeface="Calibri" panose="020F0502020204030204" pitchFamily="34" charset="0"/>
                <a:cs typeface="Times New Roman" panose="02020603050405020304" pitchFamily="18" charset="0"/>
              </a:rPr>
              <a:t>СибирьСофтПроект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ЛЭМЗ-Т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en-US" dirty="0">
                <a:ea typeface="Calibri" panose="020F0502020204030204" pitchFamily="34" charset="0"/>
                <a:cs typeface="Times New Roman" panose="02020603050405020304" pitchFamily="18" charset="0"/>
              </a:rPr>
              <a:t>Premier </a:t>
            </a:r>
            <a:r>
              <a:rPr lang="en-US" dirty="0" err="1">
                <a:ea typeface="Calibri" panose="020F0502020204030204" pitchFamily="34" charset="0"/>
                <a:cs typeface="Times New Roman" panose="02020603050405020304" pitchFamily="18" charset="0"/>
              </a:rPr>
              <a:t>SoftProducers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Свободная энергия</a:t>
            </a:r>
          </a:p>
        </p:txBody>
      </p:sp>
    </p:spTree>
    <p:extLst>
      <p:ext uri="{BB962C8B-B14F-4D97-AF65-F5344CB8AC3E}">
        <p14:creationId xmlns:p14="http://schemas.microsoft.com/office/powerpoint/2010/main" val="98082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1">
            <a:extLst>
              <a:ext uri="{FF2B5EF4-FFF2-40B4-BE49-F238E27FC236}">
                <a16:creationId xmlns="" xmlns:a16="http://schemas.microsoft.com/office/drawing/2014/main" id="{D074A1D2-C731-4A88-99F6-333E37AB44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064" y="2636047"/>
            <a:ext cx="32136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1200" cap="all" spc="0" normalizeH="0" baseline="0" noProof="0" dirty="0" err="1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ЗадачИ</a:t>
            </a:r>
            <a:r>
              <a:rPr kumimoji="0" lang="ru-RU" altLang="ru-RU" sz="2400" b="1" i="0" u="none" strike="noStrike" kern="1200" cap="all" spc="0" normalizeH="0" baseline="0" noProof="0" dirty="0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lang="ru-RU" altLang="ru-RU" sz="2400" b="1" cap="all" dirty="0">
                <a:solidFill>
                  <a:srgbClr val="47BCC6"/>
                </a:solidFill>
                <a:latin typeface="Calibri" panose="020F0502020204030204"/>
                <a:cs typeface="Arial" panose="020B0604020202020204" pitchFamily="34" charset="0"/>
              </a:rPr>
              <a:t>ХАКАТОНА</a:t>
            </a:r>
            <a:r>
              <a:rPr kumimoji="0" lang="ru-RU" altLang="ru-RU" sz="2400" b="1" i="0" u="none" strike="noStrike" kern="1200" cap="all" spc="0" normalizeH="0" baseline="0" noProof="0" dirty="0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endParaRPr kumimoji="0" lang="ru-RU" altLang="ru-RU" sz="2400" b="0" i="0" u="none" strike="noStrike" kern="1200" cap="all" spc="0" normalizeH="0" baseline="0" noProof="0" dirty="0">
              <a:ln>
                <a:noFill/>
              </a:ln>
              <a:solidFill>
                <a:srgbClr val="47BCC6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11">
            <a:extLst>
              <a:ext uri="{FF2B5EF4-FFF2-40B4-BE49-F238E27FC236}">
                <a16:creationId xmlns="" xmlns:a16="http://schemas.microsoft.com/office/drawing/2014/main" id="{0A5F6205-8A66-4409-B1E3-74CCA1F14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064" y="2710856"/>
            <a:ext cx="5041502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B7DFEA8D-6A74-442E-9E3F-39F23BE978F5}"/>
              </a:ext>
            </a:extLst>
          </p:cNvPr>
          <p:cNvSpPr/>
          <p:nvPr/>
        </p:nvSpPr>
        <p:spPr>
          <a:xfrm>
            <a:off x="319064" y="3101577"/>
            <a:ext cx="546682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1. </a:t>
            </a:r>
            <a:r>
              <a:rPr lang="ru-RU" dirty="0" err="1"/>
              <a:t>Автоинтерпретация</a:t>
            </a:r>
            <a:r>
              <a:rPr lang="ru-RU" dirty="0"/>
              <a:t> кривых каротажа с целью поиска пропущенных интервалов.</a:t>
            </a:r>
          </a:p>
          <a:p>
            <a:r>
              <a:rPr lang="ru-RU" dirty="0"/>
              <a:t>2. Автоматизированная сегментация шлифов и прогноз петрофизических свойства керна.</a:t>
            </a:r>
          </a:p>
          <a:p>
            <a:r>
              <a:rPr lang="ru-RU" dirty="0"/>
              <a:t>3. Заполнение недостающих данных на основе поиска аналогов месторождений.</a:t>
            </a:r>
          </a:p>
          <a:p>
            <a:r>
              <a:rPr lang="ru-RU" dirty="0"/>
              <a:t>4. Прогноз параметров сети соавторов журнала «Нефтяное Хозяйство».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52D09CFC-9368-44E2-A98D-502C6B30FAE9}"/>
              </a:ext>
            </a:extLst>
          </p:cNvPr>
          <p:cNvSpPr/>
          <p:nvPr/>
        </p:nvSpPr>
        <p:spPr>
          <a:xfrm>
            <a:off x="6221338" y="3176880"/>
            <a:ext cx="4570487" cy="968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630555" algn="l"/>
              </a:tabLs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В результате проведения </a:t>
            </a:r>
            <a:r>
              <a:rPr lang="ru-RU" dirty="0" err="1">
                <a:ea typeface="Calibri" panose="020F0502020204030204" pitchFamily="34" charset="0"/>
                <a:cs typeface="Times New Roman" panose="02020603050405020304" pitchFamily="18" charset="0"/>
              </a:rPr>
              <a:t>хакатона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все команды предоставляют свои решения в виде кода на языке </a:t>
            </a:r>
            <a:r>
              <a:rPr lang="en-US" dirty="0">
                <a:ea typeface="Calibri" panose="020F0502020204030204" pitchFamily="34" charset="0"/>
                <a:cs typeface="Times New Roman" panose="02020603050405020304" pitchFamily="18" charset="0"/>
              </a:rPr>
              <a:t>Python</a:t>
            </a:r>
            <a:endParaRPr lang="ru-RU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">
            <a:extLst>
              <a:ext uri="{FF2B5EF4-FFF2-40B4-BE49-F238E27FC236}">
                <a16:creationId xmlns="" xmlns:a16="http://schemas.microsoft.com/office/drawing/2014/main" id="{CB253EFF-1D41-4F9C-9377-386E3F1E2C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1338" y="2636046"/>
            <a:ext cx="4479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cap="all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Ожидаемый результат </a:t>
            </a:r>
            <a:endParaRPr lang="ru-RU" altLang="ru-RU" sz="2400" cap="all" dirty="0">
              <a:solidFill>
                <a:srgbClr val="47BCC6"/>
              </a:solidFill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9BF896F9-FA9A-4E50-B1DD-8C3A9FE4C1C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75" y="1385047"/>
            <a:ext cx="2409990" cy="66384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B244A186-BEA6-43A2-AD8B-18517B07349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53" t="30138" b="33693"/>
          <a:stretch/>
        </p:blipFill>
        <p:spPr>
          <a:xfrm>
            <a:off x="2952855" y="1336106"/>
            <a:ext cx="2002192" cy="776610"/>
          </a:xfrm>
          <a:prstGeom prst="rect">
            <a:avLst/>
          </a:prstGeom>
        </p:spPr>
      </p:pic>
      <p:pic>
        <p:nvPicPr>
          <p:cNvPr id="14" name="Picture 2" descr="ÐÐ°ÑÑÐ¸Ð½ÐºÐ¸ Ð¿Ð¾ Ð·Ð°Ð¿ÑÐ¾ÑÑ heriot watt">
            <a:extLst>
              <a:ext uri="{FF2B5EF4-FFF2-40B4-BE49-F238E27FC236}">
                <a16:creationId xmlns="" xmlns:a16="http://schemas.microsoft.com/office/drawing/2014/main" id="{1D317204-CEEF-4AB7-826B-82214B9C85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144" y="1413187"/>
            <a:ext cx="1147194" cy="573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FD45BCC6-8895-4B33-BF76-72198DEAB588}"/>
              </a:ext>
            </a:extLst>
          </p:cNvPr>
          <p:cNvSpPr/>
          <p:nvPr/>
        </p:nvSpPr>
        <p:spPr>
          <a:xfrm>
            <a:off x="3345656" y="155180"/>
            <a:ext cx="60388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solidFill>
                  <a:srgbClr val="008BD2"/>
                </a:solidFill>
              </a:rPr>
              <a:t>ХАКАТОН «ЦИФРОВЫЕ РЕШЕНИЯ ДЛЯ НЕФТЕГАЗОВОГО СЕКТОРА»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8BD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651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3361741" y="43659"/>
            <a:ext cx="60388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>
                <a:solidFill>
                  <a:srgbClr val="008BD2"/>
                </a:solidFill>
              </a:rPr>
              <a:t>ВОРКШОП «ПОВЫШЕНИЕ ЭФФЕКТИВНОСТИ ДЕЙСТВУЮЩИХ ТЭС ЗА СЧЕТ ИСПОЛЬЗОВАНИЯ ЦИФРОВЫХ ТЕХНОЛОГИЙ»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8BD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Прямоугольник 1">
            <a:extLst>
              <a:ext uri="{FF2B5EF4-FFF2-40B4-BE49-F238E27FC236}">
                <a16:creationId xmlns="" xmlns:a16="http://schemas.microsoft.com/office/drawing/2014/main" id="{D074A1D2-C731-4A88-99F6-333E37AB44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426" y="4115525"/>
            <a:ext cx="44979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1C3578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СПЕЦИАЛИСТЫ</a:t>
            </a:r>
            <a:endParaRPr kumimoji="0" lang="ru-RU" altLang="ru-RU" sz="2400" b="0" i="0" u="none" strike="noStrike" kern="1200" cap="none" spc="0" normalizeH="0" baseline="0" noProof="0" dirty="0">
              <a:ln>
                <a:noFill/>
              </a:ln>
              <a:solidFill>
                <a:srgbClr val="1C3578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="" xmlns:a16="http://schemas.microsoft.com/office/drawing/2014/main" id="{050BC525-F59F-4478-9166-09FD5A2824EA}"/>
              </a:ext>
            </a:extLst>
          </p:cNvPr>
          <p:cNvSpPr/>
          <p:nvPr/>
        </p:nvSpPr>
        <p:spPr>
          <a:xfrm>
            <a:off x="1598001" y="2272400"/>
            <a:ext cx="324417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"/>
              </a:rPr>
              <a:t>Брусницын</a:t>
            </a:r>
          </a:p>
          <a:p>
            <a:r>
              <a:rPr lang="ru-RU" dirty="0"/>
              <a:t>Алексей Николаевич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/>
            <a:r>
              <a:rPr lang="ru-RU" dirty="0">
                <a:solidFill>
                  <a:prstClr val="white">
                    <a:lumMod val="50000"/>
                  </a:prstClr>
                </a:solidFill>
              </a:rPr>
              <a:t>Заместитель Управляющего Фондом «Энергия без границ» </a:t>
            </a:r>
            <a:br>
              <a:rPr lang="ru-RU" dirty="0">
                <a:solidFill>
                  <a:prstClr val="white">
                    <a:lumMod val="50000"/>
                  </a:prstClr>
                </a:solidFill>
              </a:rPr>
            </a:br>
            <a:r>
              <a:rPr lang="ru-RU" dirty="0">
                <a:solidFill>
                  <a:prstClr val="white">
                    <a:lumMod val="50000"/>
                  </a:prstClr>
                </a:solidFill>
              </a:rPr>
              <a:t>по подпрограммам совместной реализации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00000000-0008-0000-0000-00004E0000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86" y="1290155"/>
            <a:ext cx="2727221" cy="958915"/>
          </a:xfrm>
          <a:prstGeom prst="rect">
            <a:avLst/>
          </a:prstGeom>
        </p:spPr>
      </p:pic>
      <p:pic>
        <p:nvPicPr>
          <p:cNvPr id="5" name="Рисунок 4" descr="Изображение выглядит как человек, галстук, мужчина, фотография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D165D450-AD53-4DA6-BEF4-4691793BCA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03" y="2322752"/>
            <a:ext cx="1376624" cy="1376624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9C656979-9AFF-4763-B21E-ADB0D1492211}"/>
              </a:ext>
            </a:extLst>
          </p:cNvPr>
          <p:cNvSpPr/>
          <p:nvPr/>
        </p:nvSpPr>
        <p:spPr>
          <a:xfrm>
            <a:off x="-723" y="4522389"/>
            <a:ext cx="498229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/>
              <a:t>Новицкий Николай Николаевич, главный научный сотрудник, заведующий лабораторией трубопроводных и гидравлических систем, д.т.н., ФГБУН Институт систем энергетики им. Л.А. Мелентьева СО РАН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/>
              <a:t>Степанова Елена Леонидовна, старший научный сотрудник Отдела теплосиловых систем, к.т.н., ФГБУН Институт систем энергетики им. Л.А. Мелентьева СО РАН</a:t>
            </a:r>
          </a:p>
        </p:txBody>
      </p:sp>
      <p:sp>
        <p:nvSpPr>
          <p:cNvPr id="13" name="Прямоугольник 1">
            <a:extLst>
              <a:ext uri="{FF2B5EF4-FFF2-40B4-BE49-F238E27FC236}">
                <a16:creationId xmlns="" xmlns:a16="http://schemas.microsoft.com/office/drawing/2014/main" id="{0E732ED7-47E9-4E3C-87C8-C9713F8DB6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2921" y="1445956"/>
            <a:ext cx="36961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КОМПАНИИ-УЧАСТНИКИ</a:t>
            </a: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5" name="Прямоугольник 1">
            <a:extLst>
              <a:ext uri="{FF2B5EF4-FFF2-40B4-BE49-F238E27FC236}">
                <a16:creationId xmlns="" xmlns:a16="http://schemas.microsoft.com/office/drawing/2014/main" id="{A6442561-FF73-4358-AE60-7E9B113046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9817" y="1500109"/>
            <a:ext cx="32136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cap="all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университеты</a:t>
            </a:r>
            <a:endParaRPr lang="ru-RU" altLang="ru-RU" sz="1800" cap="all" dirty="0">
              <a:solidFill>
                <a:srgbClr val="1C3578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6431779E-E385-451F-8BAC-4E850A4AC704}"/>
              </a:ext>
            </a:extLst>
          </p:cNvPr>
          <p:cNvSpPr/>
          <p:nvPr/>
        </p:nvSpPr>
        <p:spPr>
          <a:xfrm>
            <a:off x="5427139" y="1860520"/>
            <a:ext cx="2199202" cy="2187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ТПУ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ТГАСУ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ТГУ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ТУСУР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СТИ НИЯУ МИФИ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ИСЭ СО РАН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ИСЭМ СО РАН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ИХН СО РАН</a:t>
            </a:r>
            <a:endParaRPr lang="ru-RU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94B1207E-6D7F-41F8-B3A2-9E845D7EB0CE}"/>
              </a:ext>
            </a:extLst>
          </p:cNvPr>
          <p:cNvSpPr/>
          <p:nvPr/>
        </p:nvSpPr>
        <p:spPr>
          <a:xfrm>
            <a:off x="8123312" y="1900219"/>
            <a:ext cx="3238743" cy="32422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Объединенная теплоэнергетическая компания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Томская генерация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ИНТАНТ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КОМПСТАР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Сибирские информационные системы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ИНДОСОФТндорсофт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Оптиплейн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 Беспилотные Системы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ФлексСофт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57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1">
            <a:extLst>
              <a:ext uri="{FF2B5EF4-FFF2-40B4-BE49-F238E27FC236}">
                <a16:creationId xmlns="" xmlns:a16="http://schemas.microsoft.com/office/drawing/2014/main" id="{D074A1D2-C731-4A88-99F6-333E37AB44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444" y="2480023"/>
            <a:ext cx="32136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1200" cap="all" spc="0" normalizeH="0" baseline="0" noProof="0" dirty="0" err="1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ЗадачИ</a:t>
            </a:r>
            <a:r>
              <a:rPr kumimoji="0" lang="ru-RU" altLang="ru-RU" sz="2400" b="1" i="0" u="none" strike="noStrike" kern="1200" cap="all" spc="0" normalizeH="0" baseline="0" noProof="0" dirty="0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воркшопа </a:t>
            </a:r>
            <a:endParaRPr kumimoji="0" lang="ru-RU" altLang="ru-RU" sz="2400" b="0" i="0" u="none" strike="noStrike" kern="1200" cap="all" spc="0" normalizeH="0" baseline="0" noProof="0" dirty="0">
              <a:ln>
                <a:noFill/>
              </a:ln>
              <a:solidFill>
                <a:srgbClr val="47BCC6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11">
            <a:extLst>
              <a:ext uri="{FF2B5EF4-FFF2-40B4-BE49-F238E27FC236}">
                <a16:creationId xmlns="" xmlns:a16="http://schemas.microsoft.com/office/drawing/2014/main" id="{0A5F6205-8A66-4409-B1E3-74CCA1F14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064" y="2710856"/>
            <a:ext cx="5041502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6B687788-5127-4165-8A4F-33D6D7E43DC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086" y="1443824"/>
            <a:ext cx="2727221" cy="958915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2660379D-AD3D-4212-B0E2-B149CF3E3143}"/>
              </a:ext>
            </a:extLst>
          </p:cNvPr>
          <p:cNvSpPr/>
          <p:nvPr/>
        </p:nvSpPr>
        <p:spPr>
          <a:xfrm>
            <a:off x="431932" y="2985644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/>
              <a:t>Разработка Цифровых решений: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000" dirty="0"/>
              <a:t>для ремонта оборудования ТЭС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000" dirty="0"/>
              <a:t>для промышленной безопасности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000" dirty="0"/>
              <a:t>для снижения издержек при эксплуатации</a:t>
            </a:r>
          </a:p>
          <a:p>
            <a:endParaRPr lang="ru-RU" sz="2000" dirty="0"/>
          </a:p>
          <a:p>
            <a:r>
              <a:rPr lang="ru-RU" sz="2000" dirty="0"/>
              <a:t>Например, за счет применения дронов, технического зрения, прогнозирования состояния оборудования, применения «умных» носимых устройств (браслетов)</a:t>
            </a:r>
          </a:p>
        </p:txBody>
      </p:sp>
      <p:sp>
        <p:nvSpPr>
          <p:cNvPr id="9" name="Прямоугольник 1">
            <a:extLst>
              <a:ext uri="{FF2B5EF4-FFF2-40B4-BE49-F238E27FC236}">
                <a16:creationId xmlns="" xmlns:a16="http://schemas.microsoft.com/office/drawing/2014/main" id="{9C4FDA94-AFC6-4764-83F5-3C7FBFF04C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1338" y="2402739"/>
            <a:ext cx="4479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cap="all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Ожидаемый результат </a:t>
            </a:r>
            <a:endParaRPr lang="ru-RU" altLang="ru-RU" sz="2400" cap="all" dirty="0">
              <a:solidFill>
                <a:srgbClr val="47BCC6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F4885A0B-17AA-4FC7-BD2A-1874195F8893}"/>
              </a:ext>
            </a:extLst>
          </p:cNvPr>
          <p:cNvSpPr/>
          <p:nvPr/>
        </p:nvSpPr>
        <p:spPr>
          <a:xfrm>
            <a:off x="6221338" y="2978295"/>
            <a:ext cx="4391419" cy="1394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630555" algn="l"/>
              </a:tabLst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Конкретный перечень проектов НИОКР, инновационных решений для запуска финансирования и реализации</a:t>
            </a:r>
            <a:endParaRPr lang="ru-RU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80587BB1-051B-4349-BCAD-70112EBF8A87}"/>
              </a:ext>
            </a:extLst>
          </p:cNvPr>
          <p:cNvSpPr/>
          <p:nvPr/>
        </p:nvSpPr>
        <p:spPr>
          <a:xfrm>
            <a:off x="3361741" y="43659"/>
            <a:ext cx="60388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>
                <a:solidFill>
                  <a:srgbClr val="008BD2"/>
                </a:solidFill>
              </a:rPr>
              <a:t>ВОРКШОП «ПОВЫШЕНИЕ ЭФФЕКТИВНОСТИ ДЕЙСТВУЮЩИХ ТЭС ЗА СЧЕТ ИСПОЛЬЗОВАНИЯ ЦИФРОВЫХ ТЕХНОЛОГИЙ»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8BD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471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3386497" y="150917"/>
            <a:ext cx="60388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rgbClr val="008BD2"/>
                </a:solidFill>
              </a:rPr>
              <a:t>ВОРКШОП «ЦИФРОВЫЕ РЕШЕНИЯ ДЛЯ «УМНЫХ» ГОРОДОВ»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8BD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Прямоугольник 1">
            <a:extLst>
              <a:ext uri="{FF2B5EF4-FFF2-40B4-BE49-F238E27FC236}">
                <a16:creationId xmlns="" xmlns:a16="http://schemas.microsoft.com/office/drawing/2014/main" id="{D074A1D2-C731-4A88-99F6-333E37AB44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931" y="3714016"/>
            <a:ext cx="44979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1C3578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СПЕЦИАЛИСТЫ</a:t>
            </a:r>
            <a:endParaRPr kumimoji="0" lang="ru-RU" altLang="ru-RU" sz="2400" b="0" i="0" u="none" strike="noStrike" kern="1200" cap="none" spc="0" normalizeH="0" baseline="0" noProof="0" dirty="0">
              <a:ln>
                <a:noFill/>
              </a:ln>
              <a:solidFill>
                <a:srgbClr val="1C3578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11">
            <a:extLst>
              <a:ext uri="{FF2B5EF4-FFF2-40B4-BE49-F238E27FC236}">
                <a16:creationId xmlns="" xmlns:a16="http://schemas.microsoft.com/office/drawing/2014/main" id="{0A5F6205-8A66-4409-B1E3-74CCA1F14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823" y="4184616"/>
            <a:ext cx="5210852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285750" lvl="0" indent="-285750">
              <a:lnSpc>
                <a:spcPct val="100000"/>
              </a:lnSpc>
              <a:spcBef>
                <a:spcPct val="0"/>
              </a:spcBef>
            </a:pPr>
            <a:r>
              <a:rPr lang="ru-RU" altLang="ru-RU" sz="1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Команда специалистов «</a:t>
            </a:r>
            <a:r>
              <a:rPr lang="ru-RU" altLang="ru-RU" sz="1800" dirty="0" err="1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Русатом</a:t>
            </a:r>
            <a:r>
              <a:rPr lang="ru-RU" altLang="ru-RU" sz="1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Инфраструктурные решения»:</a:t>
            </a:r>
          </a:p>
          <a:p>
            <a:pPr lvl="1">
              <a:lnSpc>
                <a:spcPct val="100000"/>
              </a:lnSpc>
              <a:spcBef>
                <a:spcPct val="0"/>
              </a:spcBef>
            </a:pPr>
            <a:r>
              <a:rPr lang="ru-RU" altLang="ru-RU" sz="11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  <a:r>
              <a:rPr lang="ru-RU" altLang="ru-RU" sz="1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Подорожный Павел Андреевич,</a:t>
            </a:r>
          </a:p>
          <a:p>
            <a:pPr lvl="1">
              <a:lnSpc>
                <a:spcPct val="100000"/>
              </a:lnSpc>
              <a:spcBef>
                <a:spcPct val="0"/>
              </a:spcBef>
            </a:pPr>
            <a:r>
              <a:rPr lang="ru-RU" altLang="ru-RU" sz="1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Гришин Дмитрий Валерьевич,</a:t>
            </a:r>
          </a:p>
          <a:p>
            <a:pPr lvl="1">
              <a:lnSpc>
                <a:spcPct val="100000"/>
              </a:lnSpc>
              <a:spcBef>
                <a:spcPct val="0"/>
              </a:spcBef>
            </a:pPr>
            <a:r>
              <a:rPr lang="ru-RU" altLang="ru-RU" sz="1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Карасева Светлана Владимировна,</a:t>
            </a:r>
          </a:p>
          <a:p>
            <a:pPr lvl="1">
              <a:lnSpc>
                <a:spcPct val="100000"/>
              </a:lnSpc>
              <a:spcBef>
                <a:spcPct val="0"/>
              </a:spcBef>
            </a:pPr>
            <a:r>
              <a:rPr lang="ru-RU" altLang="ru-RU" sz="1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Шиханов Евгений Юрьевич,</a:t>
            </a:r>
          </a:p>
          <a:p>
            <a:pPr lvl="1">
              <a:lnSpc>
                <a:spcPct val="100000"/>
              </a:lnSpc>
              <a:spcBef>
                <a:spcPct val="0"/>
              </a:spcBef>
            </a:pPr>
            <a:r>
              <a:rPr lang="ru-RU" altLang="ru-RU" sz="1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Ванеев Никита Вячеславович</a:t>
            </a:r>
            <a:endParaRPr kumimoji="0" lang="ru-RU" alt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="" xmlns:a16="http://schemas.microsoft.com/office/drawing/2014/main" id="{050BC525-F59F-4478-9166-09FD5A2824EA}"/>
              </a:ext>
            </a:extLst>
          </p:cNvPr>
          <p:cNvSpPr/>
          <p:nvPr/>
        </p:nvSpPr>
        <p:spPr>
          <a:xfrm>
            <a:off x="1704556" y="2398655"/>
            <a:ext cx="369611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Сухотина</a:t>
            </a:r>
          </a:p>
          <a:p>
            <a:pPr lvl="0"/>
            <a:r>
              <a:rPr lang="ru-RU" altLang="ru-RU" sz="1600" dirty="0">
                <a:solidFill>
                  <a:prstClr val="black"/>
                </a:solidFill>
                <a:cs typeface="Arial" panose="020B0604020202020204" pitchFamily="34" charset="0"/>
              </a:rPr>
              <a:t>Ксения Анатольевна,</a:t>
            </a:r>
          </a:p>
          <a:p>
            <a:pPr lvl="0"/>
            <a:r>
              <a:rPr lang="ru-RU" altLang="ru-RU" sz="16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Генеральный директор АО «Объединённая теплоэнергетическая компания» (АО «ОТЭК»)</a:t>
            </a:r>
          </a:p>
          <a:p>
            <a:pPr lvl="0"/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00000000-0008-0000-0000-00006D0000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773" y="1359917"/>
            <a:ext cx="2430448" cy="862150"/>
          </a:xfrm>
          <a:prstGeom prst="rect">
            <a:avLst/>
          </a:prstGeom>
        </p:spPr>
      </p:pic>
      <p:pic>
        <p:nvPicPr>
          <p:cNvPr id="22531" name="Picture 3" descr="ÐÐ°ÑÑÐ¸Ð½ÐºÐ¸ Ð¿Ð¾ Ð·Ð°Ð¿ÑÐ¾ÑÑ ÑÑÑÐ¾ÑÐ¸Ð½Ð° ÐºÑÐµÐ½Ð¸Ñ Ð°Ð½Ð°ÑÐ¾Ð»ÑÐµÐ²Ð½Ð°">
            <a:extLst>
              <a:ext uri="{FF2B5EF4-FFF2-40B4-BE49-F238E27FC236}">
                <a16:creationId xmlns="" xmlns:a16="http://schemas.microsoft.com/office/drawing/2014/main" id="{682C68A9-DFE0-4510-A8D6-5A59DA8DAB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84" y="2428623"/>
            <a:ext cx="1181493" cy="1181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E94DFE11-C717-4E24-8C76-11B13C85C7A9}"/>
              </a:ext>
            </a:extLst>
          </p:cNvPr>
          <p:cNvSpPr/>
          <p:nvPr/>
        </p:nvSpPr>
        <p:spPr>
          <a:xfrm>
            <a:off x="5628216" y="1828984"/>
            <a:ext cx="292523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1. НИ ТГУ</a:t>
            </a:r>
          </a:p>
          <a:p>
            <a:r>
              <a:rPr lang="ru-RU" dirty="0"/>
              <a:t>2. НИ ТПУ</a:t>
            </a:r>
          </a:p>
          <a:p>
            <a:r>
              <a:rPr lang="ru-RU" dirty="0"/>
              <a:t>3. ТГАСУ</a:t>
            </a:r>
          </a:p>
          <a:p>
            <a:r>
              <a:rPr lang="ru-RU" dirty="0"/>
              <a:t>4. ТУСУР</a:t>
            </a:r>
          </a:p>
          <a:p>
            <a:r>
              <a:rPr lang="ru-RU" dirty="0"/>
              <a:t>5. Институт оптики атмосферы им. В.Е. Зуева СО РАН</a:t>
            </a:r>
          </a:p>
        </p:txBody>
      </p:sp>
      <p:sp>
        <p:nvSpPr>
          <p:cNvPr id="12" name="Прямоугольник 1">
            <a:extLst>
              <a:ext uri="{FF2B5EF4-FFF2-40B4-BE49-F238E27FC236}">
                <a16:creationId xmlns="" xmlns:a16="http://schemas.microsoft.com/office/drawing/2014/main" id="{0EF42C32-A9F1-4845-93E1-5E52FFE3A2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0167" y="1359917"/>
            <a:ext cx="36961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КОМПАНИИ-УЧАСТНИКИ</a:t>
            </a: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4" name="Прямоугольник 1">
            <a:extLst>
              <a:ext uri="{FF2B5EF4-FFF2-40B4-BE49-F238E27FC236}">
                <a16:creationId xmlns="" xmlns:a16="http://schemas.microsoft.com/office/drawing/2014/main" id="{62DEFFDF-8B76-4A61-B2A6-B3DFA63F39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28216" y="1390882"/>
            <a:ext cx="32136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cap="all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университеты</a:t>
            </a:r>
            <a:endParaRPr lang="ru-RU" altLang="ru-RU" sz="1800" cap="all" dirty="0">
              <a:solidFill>
                <a:srgbClr val="1C3578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5F7F59A6-B179-4DE0-8E1C-E56A3751811A}"/>
              </a:ext>
            </a:extLst>
          </p:cNvPr>
          <p:cNvSpPr/>
          <p:nvPr/>
        </p:nvSpPr>
        <p:spPr>
          <a:xfrm>
            <a:off x="8304188" y="1821582"/>
            <a:ext cx="321362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err="1"/>
              <a:t>GeoS</a:t>
            </a: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NTR Lab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SPARC-telematics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АО "СХК"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АО НПФ "</a:t>
            </a:r>
            <a:r>
              <a:rPr lang="ru-RU" dirty="0" err="1"/>
              <a:t>Микран</a:t>
            </a:r>
            <a:r>
              <a:rPr lang="ru-RU" dirty="0"/>
              <a:t>"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Элект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Интант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МэйнКонцепт</a:t>
            </a:r>
            <a:r>
              <a:rPr lang="ru-RU" dirty="0"/>
              <a:t>-НЛД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СибирьСофтПроект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Элком</a:t>
            </a:r>
            <a:r>
              <a:rPr lang="ru-RU" dirty="0"/>
              <a:t>+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Айтехникс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ЭлеСи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Сибирские информационные системы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Газпромбанк в Томске</a:t>
            </a:r>
          </a:p>
        </p:txBody>
      </p:sp>
    </p:spTree>
    <p:extLst>
      <p:ext uri="{BB962C8B-B14F-4D97-AF65-F5344CB8AC3E}">
        <p14:creationId xmlns:p14="http://schemas.microsoft.com/office/powerpoint/2010/main" val="261086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Прямоугольник 11">
            <a:extLst>
              <a:ext uri="{FF2B5EF4-FFF2-40B4-BE49-F238E27FC236}">
                <a16:creationId xmlns="" xmlns:a16="http://schemas.microsoft.com/office/drawing/2014/main" id="{0A5F6205-8A66-4409-B1E3-74CCA1F14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063" y="2861858"/>
            <a:ext cx="4395811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ru-RU" altLang="ru-RU" sz="1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Разработка смарт-сервисов базовой платформы «Умный город» для внедрения в малых и средних городах.</a:t>
            </a:r>
          </a:p>
          <a:p>
            <a:pPr lvl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endParaRPr lang="ru-RU" altLang="ru-RU" sz="180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00000000-0008-0000-0000-00006D0000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723" y="1374777"/>
            <a:ext cx="2367903" cy="839963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4BA310ED-211B-49FC-A741-218010C99370}"/>
              </a:ext>
            </a:extLst>
          </p:cNvPr>
          <p:cNvSpPr/>
          <p:nvPr/>
        </p:nvSpPr>
        <p:spPr>
          <a:xfrm>
            <a:off x="3386497" y="150917"/>
            <a:ext cx="60388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rgbClr val="008BD2"/>
                </a:solidFill>
              </a:rPr>
              <a:t>ВОРКШОП «ЦИФРОВЫЕ РЕШЕНИЯ ДЛЯ «УМНЫХ» ГОРОДОВ»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8BD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Прямоугольник 1">
            <a:extLst>
              <a:ext uri="{FF2B5EF4-FFF2-40B4-BE49-F238E27FC236}">
                <a16:creationId xmlns="" xmlns:a16="http://schemas.microsoft.com/office/drawing/2014/main" id="{B6F07D6B-E7AD-4384-9A61-82795F6AD8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064" y="2392300"/>
            <a:ext cx="32136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1200" cap="all" spc="0" normalizeH="0" baseline="0" noProof="0" dirty="0" err="1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ЗадачА</a:t>
            </a:r>
            <a:r>
              <a:rPr kumimoji="0" lang="ru-RU" altLang="ru-RU" sz="2400" b="1" i="0" u="none" strike="noStrike" kern="1200" cap="all" spc="0" normalizeH="0" baseline="0" noProof="0" dirty="0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воркшопа </a:t>
            </a:r>
            <a:endParaRPr kumimoji="0" lang="ru-RU" altLang="ru-RU" sz="2400" b="0" i="0" u="none" strike="noStrike" kern="1200" cap="all" spc="0" normalizeH="0" baseline="0" noProof="0" dirty="0">
              <a:ln>
                <a:noFill/>
              </a:ln>
              <a:solidFill>
                <a:srgbClr val="47BCC6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">
            <a:extLst>
              <a:ext uri="{FF2B5EF4-FFF2-40B4-BE49-F238E27FC236}">
                <a16:creationId xmlns="" xmlns:a16="http://schemas.microsoft.com/office/drawing/2014/main" id="{69F8EF48-028A-4B8E-BBD0-29C106C164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1338" y="2400193"/>
            <a:ext cx="4479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cap="all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Ожидаемый результат </a:t>
            </a:r>
            <a:endParaRPr lang="ru-RU" altLang="ru-RU" sz="2400" cap="all" dirty="0">
              <a:solidFill>
                <a:srgbClr val="47BCC6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82820F10-44C4-484F-8748-A453036463C0}"/>
              </a:ext>
            </a:extLst>
          </p:cNvPr>
          <p:cNvSpPr/>
          <p:nvPr/>
        </p:nvSpPr>
        <p:spPr>
          <a:xfrm>
            <a:off x="6163003" y="2867848"/>
            <a:ext cx="4595789" cy="10656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630555" algn="l"/>
              </a:tabLst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Концепции новых сервисов для пилотного применения в малых городах и региональных столицах</a:t>
            </a:r>
            <a:endParaRPr lang="ru-RU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33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1">
            <a:extLst>
              <a:ext uri="{FF2B5EF4-FFF2-40B4-BE49-F238E27FC236}">
                <a16:creationId xmlns="" xmlns:a16="http://schemas.microsoft.com/office/drawing/2014/main" id="{D074A1D2-C731-4A88-99F6-333E37AB44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448" y="4020007"/>
            <a:ext cx="44979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1C3578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СПЕЦИАЛИСТЫ</a:t>
            </a:r>
            <a:endParaRPr kumimoji="0" lang="ru-RU" altLang="ru-RU" sz="2400" b="0" i="0" u="none" strike="noStrike" kern="1200" cap="none" spc="0" normalizeH="0" baseline="0" noProof="0" dirty="0">
              <a:ln>
                <a:noFill/>
              </a:ln>
              <a:solidFill>
                <a:srgbClr val="1C3578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11">
            <a:extLst>
              <a:ext uri="{FF2B5EF4-FFF2-40B4-BE49-F238E27FC236}">
                <a16:creationId xmlns="" xmlns:a16="http://schemas.microsoft.com/office/drawing/2014/main" id="{0A5F6205-8A66-4409-B1E3-74CCA1F14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592" y="4501232"/>
            <a:ext cx="475355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285750" lvl="0" indent="-285750">
              <a:lnSpc>
                <a:spcPct val="100000"/>
              </a:lnSpc>
              <a:spcBef>
                <a:spcPct val="0"/>
              </a:spcBef>
            </a:pPr>
            <a:r>
              <a:rPr lang="ru-RU" altLang="ru-RU" sz="16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Ускова Ольга Анатольевна, президент группы компаний «</a:t>
            </a:r>
            <a:r>
              <a:rPr lang="ru-RU" altLang="ru-RU" sz="1600" dirty="0" err="1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Cognitive</a:t>
            </a:r>
            <a:r>
              <a:rPr lang="ru-RU" altLang="ru-RU" sz="16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  <a:r>
              <a:rPr lang="ru-RU" altLang="ru-RU" sz="1600" dirty="0" err="1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Technologies</a:t>
            </a:r>
            <a:r>
              <a:rPr lang="ru-RU" altLang="ru-RU" sz="16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»</a:t>
            </a:r>
            <a:endParaRPr lang="en-US" altLang="ru-RU" sz="160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  <a:p>
            <a:pPr marL="285750" lvl="0" indent="-285750">
              <a:lnSpc>
                <a:spcPct val="100000"/>
              </a:lnSpc>
              <a:spcBef>
                <a:spcPct val="0"/>
              </a:spcBef>
            </a:pPr>
            <a:r>
              <a:rPr lang="ru-RU" altLang="ru-RU" sz="16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Каюмова Альфия, вице-президент группы компаний «</a:t>
            </a:r>
            <a:r>
              <a:rPr lang="ru-RU" altLang="ru-RU" sz="1600" dirty="0" err="1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Cognitive</a:t>
            </a:r>
            <a:r>
              <a:rPr lang="ru-RU" altLang="ru-RU" sz="16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  <a:r>
              <a:rPr lang="ru-RU" altLang="ru-RU" sz="1600" dirty="0" err="1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Technologies</a:t>
            </a:r>
            <a:r>
              <a:rPr lang="ru-RU" altLang="ru-RU" sz="16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»</a:t>
            </a:r>
            <a:endParaRPr lang="en-US" altLang="ru-RU" sz="160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  <a:p>
            <a:pPr marL="285750" lvl="0" indent="-285750">
              <a:lnSpc>
                <a:spcPct val="100000"/>
              </a:lnSpc>
              <a:spcBef>
                <a:spcPct val="0"/>
              </a:spcBef>
            </a:pPr>
            <a:r>
              <a:rPr lang="ru-RU" altLang="ru-RU" sz="16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Специалист от группы компаний «</a:t>
            </a:r>
            <a:r>
              <a:rPr lang="ru-RU" altLang="ru-RU" sz="1600" dirty="0" err="1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Cognitive</a:t>
            </a:r>
            <a:r>
              <a:rPr lang="ru-RU" altLang="ru-RU" sz="16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  <a:r>
              <a:rPr lang="ru-RU" altLang="ru-RU" sz="1600" dirty="0" err="1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Technologies</a:t>
            </a:r>
            <a:r>
              <a:rPr lang="ru-RU" altLang="ru-RU" sz="16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» по точному земледелию</a:t>
            </a: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="" xmlns:a16="http://schemas.microsoft.com/office/drawing/2014/main" id="{050BC525-F59F-4478-9166-09FD5A2824EA}"/>
              </a:ext>
            </a:extLst>
          </p:cNvPr>
          <p:cNvSpPr/>
          <p:nvPr/>
        </p:nvSpPr>
        <p:spPr>
          <a:xfrm>
            <a:off x="2008071" y="2612605"/>
            <a:ext cx="36961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Ускова</a:t>
            </a:r>
          </a:p>
          <a:p>
            <a:pPr lvl="0"/>
            <a:r>
              <a:rPr lang="ru-RU" dirty="0"/>
              <a:t>Ольга Анатольевна,</a:t>
            </a:r>
          </a:p>
          <a:p>
            <a:pPr lvl="0"/>
            <a:r>
              <a:rPr lang="ru-RU" dirty="0">
                <a:solidFill>
                  <a:schemeClr val="bg1">
                    <a:lumMod val="50000"/>
                  </a:schemeClr>
                </a:solidFill>
              </a:rPr>
              <a:t>президент группы компаний «</a:t>
            </a:r>
            <a:r>
              <a:rPr lang="ru-RU" dirty="0" err="1">
                <a:solidFill>
                  <a:schemeClr val="bg1">
                    <a:lumMod val="50000"/>
                  </a:schemeClr>
                </a:solidFill>
              </a:rPr>
              <a:t>Cognitive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50000"/>
                  </a:schemeClr>
                </a:solidFill>
              </a:rPr>
              <a:t>Technologies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</a:rPr>
              <a:t>»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00000000-0008-0000-0000-0000420000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502" y="1461819"/>
            <a:ext cx="2349627" cy="862039"/>
          </a:xfrm>
          <a:prstGeom prst="rect">
            <a:avLst/>
          </a:prstGeom>
        </p:spPr>
      </p:pic>
      <p:pic>
        <p:nvPicPr>
          <p:cNvPr id="18434" name="Picture 2" descr="ÐÐ°ÑÑÐ¸Ð½ÐºÐ¸ Ð¿Ð¾ Ð·Ð°Ð¿ÑÐ¾ÑÑ ÑÑÐºÐ¾Ð²Ð° Ð¾Ð»ÑÐ³Ð° Ð°Ð½Ð°ÑÐ¾Ð»ÑÐµÐ²Ð½Ð°">
            <a:extLst>
              <a:ext uri="{FF2B5EF4-FFF2-40B4-BE49-F238E27FC236}">
                <a16:creationId xmlns="" xmlns:a16="http://schemas.microsoft.com/office/drawing/2014/main" id="{43BC4D7F-CBB6-4C52-A1E2-1B26BCD8F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92" y="2632238"/>
            <a:ext cx="1304399" cy="1310222"/>
          </a:xfrm>
          <a:prstGeom prst="ellipse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">
            <a:extLst>
              <a:ext uri="{FF2B5EF4-FFF2-40B4-BE49-F238E27FC236}">
                <a16:creationId xmlns="" xmlns:a16="http://schemas.microsoft.com/office/drawing/2014/main" id="{353C7D69-929D-4D77-BF95-3792F504B7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0167" y="1359917"/>
            <a:ext cx="36961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КОМПАНИИ-УЧАСТНИКИ</a:t>
            </a: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2" name="Прямоугольник 1">
            <a:extLst>
              <a:ext uri="{FF2B5EF4-FFF2-40B4-BE49-F238E27FC236}">
                <a16:creationId xmlns="" xmlns:a16="http://schemas.microsoft.com/office/drawing/2014/main" id="{2C90DDD2-2283-42C5-BF69-D8794C4B7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28216" y="1390882"/>
            <a:ext cx="32136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cap="all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университеты</a:t>
            </a:r>
            <a:endParaRPr lang="ru-RU" altLang="ru-RU" sz="1800" cap="all" dirty="0">
              <a:solidFill>
                <a:srgbClr val="1C3578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832F7DDD-2CC0-466B-BB5A-B939903602EA}"/>
              </a:ext>
            </a:extLst>
          </p:cNvPr>
          <p:cNvSpPr/>
          <p:nvPr/>
        </p:nvSpPr>
        <p:spPr>
          <a:xfrm>
            <a:off x="5628216" y="1870433"/>
            <a:ext cx="2819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/>
              <a:t>ТГУ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СибГМУ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ТГАСУ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ТУСУР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Юргинский</a:t>
            </a:r>
            <a:r>
              <a:rPr lang="ru-RU" dirty="0"/>
              <a:t> технологический институт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AEA74431-EDFD-444A-80FF-DFE6781992EA}"/>
              </a:ext>
            </a:extLst>
          </p:cNvPr>
          <p:cNvSpPr/>
          <p:nvPr/>
        </p:nvSpPr>
        <p:spPr>
          <a:xfrm>
            <a:off x="8335870" y="1892838"/>
            <a:ext cx="343862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/>
              <a:t>МТС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Компании альянса «Техническое зрение»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Агрохолдинги и фермерские хозяйства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60C44737-5330-4504-965A-8125106AE823}"/>
              </a:ext>
            </a:extLst>
          </p:cNvPr>
          <p:cNvSpPr/>
          <p:nvPr/>
        </p:nvSpPr>
        <p:spPr>
          <a:xfrm>
            <a:off x="3379819" y="227912"/>
            <a:ext cx="60388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>
                <a:solidFill>
                  <a:srgbClr val="008BD2"/>
                </a:solidFill>
              </a:rPr>
              <a:t>ВОРКШОП «ТЕХНОЛОГИИ ТОЧНОГО ЗЕМЛЕДЕЛИЯ ДЛЯ МИНИМИЗАЦИИ ПОТЕРЬ»</a:t>
            </a:r>
          </a:p>
        </p:txBody>
      </p:sp>
    </p:spTree>
    <p:extLst>
      <p:ext uri="{BB962C8B-B14F-4D97-AF65-F5344CB8AC3E}">
        <p14:creationId xmlns:p14="http://schemas.microsoft.com/office/powerpoint/2010/main" val="357279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3379819" y="227912"/>
            <a:ext cx="60388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>
                <a:solidFill>
                  <a:srgbClr val="008BD2"/>
                </a:solidFill>
              </a:rPr>
              <a:t>ВОРКШОП «ТЕХНОЛОГИИ ТОЧНОГО ЗЕМЛЕДЕЛИЯ ДЛЯ МИНИМИЗАЦИИ ПОТЕРЬ»</a:t>
            </a:r>
          </a:p>
        </p:txBody>
      </p:sp>
      <p:sp>
        <p:nvSpPr>
          <p:cNvPr id="36" name="Прямоугольник 11">
            <a:extLst>
              <a:ext uri="{FF2B5EF4-FFF2-40B4-BE49-F238E27FC236}">
                <a16:creationId xmlns="" xmlns:a16="http://schemas.microsoft.com/office/drawing/2014/main" id="{0A5F6205-8A66-4409-B1E3-74CCA1F14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064" y="2861858"/>
            <a:ext cx="504150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ru-RU" altLang="ru-RU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Проектирование полигонов для отработки технологий точного земледелия и беспилотного транспорта в сельском хозяйстве в Томской области</a:t>
            </a:r>
            <a:endParaRPr kumimoji="0" lang="ru-RU" alt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00000000-0008-0000-0000-0000420000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68" y="1380803"/>
            <a:ext cx="2260590" cy="829372"/>
          </a:xfrm>
          <a:prstGeom prst="rect">
            <a:avLst/>
          </a:prstGeom>
        </p:spPr>
      </p:pic>
      <p:sp>
        <p:nvSpPr>
          <p:cNvPr id="7" name="Прямоугольник 1">
            <a:extLst>
              <a:ext uri="{FF2B5EF4-FFF2-40B4-BE49-F238E27FC236}">
                <a16:creationId xmlns="" xmlns:a16="http://schemas.microsoft.com/office/drawing/2014/main" id="{E2BE9656-EE95-49FF-A558-EA438C527F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854" y="2392300"/>
            <a:ext cx="32136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1200" cap="all" spc="0" normalizeH="0" baseline="0" noProof="0" dirty="0" err="1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ЗадачА</a:t>
            </a:r>
            <a:r>
              <a:rPr kumimoji="0" lang="ru-RU" altLang="ru-RU" sz="2400" b="1" i="0" u="none" strike="noStrike" kern="1200" cap="all" spc="0" normalizeH="0" baseline="0" noProof="0" dirty="0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воркшопа </a:t>
            </a:r>
            <a:endParaRPr kumimoji="0" lang="ru-RU" altLang="ru-RU" sz="2400" b="0" i="0" u="none" strike="noStrike" kern="1200" cap="all" spc="0" normalizeH="0" baseline="0" noProof="0" dirty="0">
              <a:ln>
                <a:noFill/>
              </a:ln>
              <a:solidFill>
                <a:srgbClr val="47BCC6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">
            <a:extLst>
              <a:ext uri="{FF2B5EF4-FFF2-40B4-BE49-F238E27FC236}">
                <a16:creationId xmlns="" xmlns:a16="http://schemas.microsoft.com/office/drawing/2014/main" id="{68F06053-DE0F-471E-BCD8-5ABB81F43F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7128" y="2400193"/>
            <a:ext cx="4479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cap="all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Ожидаемый результат </a:t>
            </a:r>
            <a:endParaRPr lang="ru-RU" altLang="ru-RU" sz="2400" cap="all" dirty="0">
              <a:solidFill>
                <a:srgbClr val="47BCC6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70DD4B1D-81CB-4EDF-9A10-66A272653D1F}"/>
              </a:ext>
            </a:extLst>
          </p:cNvPr>
          <p:cNvSpPr/>
          <p:nvPr/>
        </p:nvSpPr>
        <p:spPr>
          <a:xfrm>
            <a:off x="5962650" y="2861858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/>
              <a:t>1) Требования к полигонам </a:t>
            </a:r>
          </a:p>
          <a:p>
            <a:r>
              <a:rPr lang="ru-RU" sz="2000" dirty="0"/>
              <a:t>2) Создание альянсов из компаний-разработчиков, университетов и предприятий</a:t>
            </a:r>
          </a:p>
          <a:p>
            <a:r>
              <a:rPr lang="ru-RU" sz="2000" dirty="0"/>
              <a:t>3) Проект создания конкретного полигона</a:t>
            </a:r>
          </a:p>
          <a:p>
            <a:r>
              <a:rPr lang="ru-RU" sz="2000" dirty="0"/>
              <a:t>4) Укрупненная «Дорожная» карта проекта создания полигона </a:t>
            </a:r>
          </a:p>
        </p:txBody>
      </p:sp>
    </p:spTree>
    <p:extLst>
      <p:ext uri="{BB962C8B-B14F-4D97-AF65-F5344CB8AC3E}">
        <p14:creationId xmlns:p14="http://schemas.microsoft.com/office/powerpoint/2010/main" val="30596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3325214" y="274515"/>
            <a:ext cx="60388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solidFill>
                  <a:srgbClr val="008BD2"/>
                </a:solidFill>
              </a:rPr>
              <a:t>ВОРКШОП «ЦИФРОВОЙ ГОСПИТАЛЬ»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8BD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Прямоугольник 1">
            <a:extLst>
              <a:ext uri="{FF2B5EF4-FFF2-40B4-BE49-F238E27FC236}">
                <a16:creationId xmlns="" xmlns:a16="http://schemas.microsoft.com/office/drawing/2014/main" id="{D074A1D2-C731-4A88-99F6-333E37AB44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691" y="4072447"/>
            <a:ext cx="44979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1C3578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СПЕЦИАЛИСТЫ</a:t>
            </a:r>
            <a:endParaRPr kumimoji="0" lang="ru-RU" altLang="ru-RU" sz="2400" b="0" i="0" u="none" strike="noStrike" kern="1200" cap="none" spc="0" normalizeH="0" baseline="0" noProof="0" dirty="0">
              <a:ln>
                <a:noFill/>
              </a:ln>
              <a:solidFill>
                <a:srgbClr val="1C3578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="" xmlns:a16="http://schemas.microsoft.com/office/drawing/2014/main" id="{050BC525-F59F-4478-9166-09FD5A2824EA}"/>
              </a:ext>
            </a:extLst>
          </p:cNvPr>
          <p:cNvSpPr/>
          <p:nvPr/>
        </p:nvSpPr>
        <p:spPr>
          <a:xfrm>
            <a:off x="4146899" y="2645561"/>
            <a:ext cx="311912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БОЙКО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dirty="0">
                <a:latin typeface="Calibri" panose="020F0502020204030204"/>
              </a:rPr>
              <a:t>Елена Львовна,</a:t>
            </a:r>
          </a:p>
          <a:p>
            <a:pPr lvl="0"/>
            <a:r>
              <a:rPr lang="ru-RU" sz="1400" dirty="0">
                <a:solidFill>
                  <a:prstClr val="white">
                    <a:lumMod val="50000"/>
                  </a:prstClr>
                </a:solidFill>
              </a:rPr>
              <a:t>Директор Департамента </a:t>
            </a:r>
          </a:p>
          <a:p>
            <a:pPr lvl="0"/>
            <a:r>
              <a:rPr lang="ru-RU" sz="1400" dirty="0">
                <a:solidFill>
                  <a:prstClr val="white">
                    <a:lumMod val="50000"/>
                  </a:prstClr>
                </a:solidFill>
              </a:rPr>
              <a:t>информационных технологий </a:t>
            </a:r>
          </a:p>
          <a:p>
            <a:pPr lvl="0"/>
            <a:r>
              <a:rPr lang="ru-RU" sz="1400" dirty="0">
                <a:solidFill>
                  <a:prstClr val="white">
                    <a:lumMod val="50000"/>
                  </a:prstClr>
                </a:solidFill>
              </a:rPr>
              <a:t>и связи Минздрава России</a:t>
            </a:r>
            <a:endParaRPr kumimoji="0" lang="ru-RU" sz="105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00000000-0008-0000-0000-00000B0000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582" y="1441955"/>
            <a:ext cx="712725" cy="71272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00000000-0008-0000-0000-0000580000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48" y="1484833"/>
            <a:ext cx="1266785" cy="57703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00000000-0008-0000-0000-0000630000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094" y="1346966"/>
            <a:ext cx="806857" cy="807714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64FD948D-CBD3-4E59-A221-0893A66AAFC2}"/>
              </a:ext>
            </a:extLst>
          </p:cNvPr>
          <p:cNvSpPr/>
          <p:nvPr/>
        </p:nvSpPr>
        <p:spPr>
          <a:xfrm>
            <a:off x="1225656" y="2753284"/>
            <a:ext cx="31191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АТОЧИН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dirty="0">
                <a:latin typeface="Calibri" panose="020F0502020204030204"/>
              </a:rPr>
              <a:t>Дмитрий Николаевич,</a:t>
            </a:r>
          </a:p>
          <a:p>
            <a:pPr lvl="0"/>
            <a:r>
              <a:rPr lang="ru-RU" altLang="ru-RU" sz="14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Профессор </a:t>
            </a:r>
            <a:r>
              <a:rPr lang="en-US" altLang="ru-RU" sz="14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Harvard </a:t>
            </a:r>
            <a:endParaRPr lang="ru-RU" altLang="ru-RU" sz="1400" dirty="0">
              <a:solidFill>
                <a:schemeClr val="bg1">
                  <a:lumMod val="50000"/>
                </a:schemeClr>
              </a:solidFill>
              <a:cs typeface="Arial" panose="020B0604020202020204" pitchFamily="34" charset="0"/>
            </a:endParaRPr>
          </a:p>
          <a:p>
            <a:pPr lvl="0"/>
            <a:r>
              <a:rPr lang="en-US" altLang="ru-RU" sz="14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Medical School</a:t>
            </a:r>
            <a:endParaRPr kumimoji="0" lang="ru-RU" sz="105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5122" name="Picture 2" descr="ÐÐ¾ÑÐ¾Ð¶ÐµÐµ Ð¸Ð·Ð¾Ð±ÑÐ°Ð¶ÐµÐ½Ð¸Ðµ">
            <a:extLst>
              <a:ext uri="{FF2B5EF4-FFF2-40B4-BE49-F238E27FC236}">
                <a16:creationId xmlns="" xmlns:a16="http://schemas.microsoft.com/office/drawing/2014/main" id="{D32D5DA9-F724-4889-9B84-1C84657D3D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3" t="3683" r="12815" b="18991"/>
          <a:stretch/>
        </p:blipFill>
        <p:spPr bwMode="auto">
          <a:xfrm>
            <a:off x="144463" y="2612643"/>
            <a:ext cx="1081193" cy="105533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ÐÐ°ÑÑÐ¸Ð½ÐºÐ¸ Ð¿Ð¾ Ð·Ð°Ð¿ÑÐ¾ÑÑ ÐÐÐÐÐ ÐÐ»ÐµÐ½Ð° ÐÑÐ²Ð¾Ð²Ð½Ð°">
            <a:extLst>
              <a:ext uri="{FF2B5EF4-FFF2-40B4-BE49-F238E27FC236}">
                <a16:creationId xmlns="" xmlns:a16="http://schemas.microsoft.com/office/drawing/2014/main" id="{13DEB647-4EA2-4A6A-99FF-D51B0A3DBD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094" y="2582412"/>
            <a:ext cx="1081193" cy="111579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">
            <a:extLst>
              <a:ext uri="{FF2B5EF4-FFF2-40B4-BE49-F238E27FC236}">
                <a16:creationId xmlns="" xmlns:a16="http://schemas.microsoft.com/office/drawing/2014/main" id="{AEF1FEBA-D49D-4356-A841-71B000ABA0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68246" y="1445956"/>
            <a:ext cx="36961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КОМПАНИИ-УЧАСТНИКИ</a:t>
            </a: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0" name="Прямоугольник 1">
            <a:extLst>
              <a:ext uri="{FF2B5EF4-FFF2-40B4-BE49-F238E27FC236}">
                <a16:creationId xmlns="" xmlns:a16="http://schemas.microsoft.com/office/drawing/2014/main" id="{F5F91C16-E02A-445B-8CCD-4409A9F0CA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7767" y="1500109"/>
            <a:ext cx="32136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cap="all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университеты</a:t>
            </a:r>
            <a:endParaRPr lang="ru-RU" altLang="ru-RU" sz="1800" cap="all" dirty="0">
              <a:solidFill>
                <a:srgbClr val="1C3578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15D2083E-5A31-4D03-B2C6-DD08CC7D4D31}"/>
              </a:ext>
            </a:extLst>
          </p:cNvPr>
          <p:cNvSpPr/>
          <p:nvPr/>
        </p:nvSpPr>
        <p:spPr>
          <a:xfrm>
            <a:off x="-10005" y="4441196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/>
              <a:t>Глеб Тимофеев, </a:t>
            </a:r>
            <a:r>
              <a:rPr lang="ru-RU" sz="1600" dirty="0" err="1"/>
              <a:t>Digital</a:t>
            </a:r>
            <a:r>
              <a:rPr lang="ru-RU" sz="1600" dirty="0"/>
              <a:t> </a:t>
            </a:r>
            <a:r>
              <a:rPr lang="ru-RU" sz="1600" dirty="0" err="1"/>
              <a:t>Healthcare</a:t>
            </a:r>
            <a:r>
              <a:rPr lang="ru-RU" sz="1600" dirty="0"/>
              <a:t> </a:t>
            </a:r>
            <a:r>
              <a:rPr lang="ru-RU" sz="1600" dirty="0" err="1"/>
              <a:t>Leader</a:t>
            </a:r>
            <a:r>
              <a:rPr lang="ru-RU" sz="1600" dirty="0"/>
              <a:t>, GE </a:t>
            </a:r>
            <a:r>
              <a:rPr lang="ru-RU" sz="1600" dirty="0" err="1"/>
              <a:t>Healthcare</a:t>
            </a:r>
            <a:endParaRPr lang="ru-RU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/>
              <a:t>Руководители подразделений, администрация клиник </a:t>
            </a:r>
            <a:r>
              <a:rPr lang="ru-RU" sz="1600" dirty="0" err="1"/>
              <a:t>СибГМУ</a:t>
            </a:r>
            <a:r>
              <a:rPr lang="ru-RU" sz="1600" dirty="0"/>
              <a:t>, ученые, врачи, руководители проектов в предметной области.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/>
              <a:t>Носители технологических компетенций от ведущих компаний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/>
              <a:t>IT-компании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/>
              <a:t>Специалисты по работе с информационными системами и данными, включая медицинские данные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1A2D9754-07AE-43A8-A719-A430DEF35253}"/>
              </a:ext>
            </a:extLst>
          </p:cNvPr>
          <p:cNvSpPr/>
          <p:nvPr/>
        </p:nvSpPr>
        <p:spPr>
          <a:xfrm>
            <a:off x="6525375" y="1907621"/>
            <a:ext cx="220390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1. </a:t>
            </a:r>
            <a:r>
              <a:rPr lang="ru-RU" sz="1600" dirty="0" err="1"/>
              <a:t>Сибгму</a:t>
            </a:r>
            <a:endParaRPr lang="ru-RU" sz="1600" dirty="0"/>
          </a:p>
          <a:p>
            <a:r>
              <a:rPr lang="ru-RU" sz="1600" dirty="0"/>
              <a:t>2. ТГУ</a:t>
            </a:r>
          </a:p>
          <a:p>
            <a:r>
              <a:rPr lang="ru-RU" sz="1600" dirty="0"/>
              <a:t>3. ТУСУР</a:t>
            </a:r>
          </a:p>
          <a:p>
            <a:r>
              <a:rPr lang="ru-RU" sz="1600" dirty="0"/>
              <a:t>4. НИИ КАРДИОЛОГИИ ТОМСКОГО НИМЦ</a:t>
            </a:r>
          </a:p>
          <a:p>
            <a:r>
              <a:rPr lang="ru-RU" sz="1600" dirty="0"/>
              <a:t>5. ТПУ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8F590E7-2FF2-4313-907E-C257FFE8211F}"/>
              </a:ext>
            </a:extLst>
          </p:cNvPr>
          <p:cNvSpPr/>
          <p:nvPr/>
        </p:nvSpPr>
        <p:spPr>
          <a:xfrm>
            <a:off x="8908914" y="1849207"/>
            <a:ext cx="2799361" cy="4112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1600" dirty="0"/>
              <a:t>GE </a:t>
            </a:r>
            <a:r>
              <a:rPr lang="ru-RU" sz="1600" dirty="0" err="1"/>
              <a:t>Healthcare</a:t>
            </a:r>
            <a:endParaRPr lang="ru-RU" sz="1600" dirty="0"/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en-US" sz="1600" dirty="0">
                <a:ea typeface="Calibri" panose="020F0502020204030204" pitchFamily="34" charset="0"/>
                <a:cs typeface="Times New Roman" panose="02020603050405020304" pitchFamily="18" charset="0"/>
              </a:rPr>
              <a:t>DI Group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Рубиус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NTR </a:t>
            </a: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Lab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REDLINE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Инвитро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Интант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ГЕОС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СибирьСофтПроект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"СМАРТ </a:t>
            </a: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Солюшнс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ФлексСофт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Центр корпоративной медицины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Элком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+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 err="1">
                <a:ea typeface="Calibri" panose="020F0502020204030204" pitchFamily="34" charset="0"/>
              </a:rPr>
              <a:t>Телемедсофт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88093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Прямоугольник 11">
            <a:extLst>
              <a:ext uri="{FF2B5EF4-FFF2-40B4-BE49-F238E27FC236}">
                <a16:creationId xmlns="" xmlns:a16="http://schemas.microsoft.com/office/drawing/2014/main" id="{0A5F6205-8A66-4409-B1E3-74CCA1F14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063" y="2861858"/>
            <a:ext cx="6038850" cy="3293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ru-RU" altLang="ru-RU" sz="1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1) Сложить концепцию цифрового госпиталя (принципиальная архитектура, функциональные блоки)</a:t>
            </a:r>
          </a:p>
          <a:p>
            <a:pPr lvl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ru-RU" altLang="ru-RU" sz="1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2) Определить текущую модель IT-системы («как есть») и определить ключевые технологические решения и требования к модели работы с данными – IT-основу системы и основные блоки (как должно быть в цифровом госпитале)</a:t>
            </a:r>
          </a:p>
          <a:p>
            <a:pPr lvl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ru-RU" altLang="ru-RU" sz="1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3) Определить ключевых партнеров и заказчиков проекта, составить «дорожную» карту с задачами и ресурсами (переход от существующей системы к целевой модели цифрового госпиталя)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12C274DA-25DC-4797-BBB7-EBEBAED813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469" y="1223649"/>
            <a:ext cx="960346" cy="9603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8D6FDCD4-3B82-427C-ADBB-3E99FBDE6F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07" y="1415306"/>
            <a:ext cx="1266785" cy="57703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880CFBD9-96D1-4C62-A97D-DCEDF38F66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030" y="1223649"/>
            <a:ext cx="959326" cy="960345"/>
          </a:xfrm>
          <a:prstGeom prst="rect">
            <a:avLst/>
          </a:prstGeom>
        </p:spPr>
      </p:pic>
      <p:sp>
        <p:nvSpPr>
          <p:cNvPr id="11" name="Прямоугольник 1">
            <a:extLst>
              <a:ext uri="{FF2B5EF4-FFF2-40B4-BE49-F238E27FC236}">
                <a16:creationId xmlns="" xmlns:a16="http://schemas.microsoft.com/office/drawing/2014/main" id="{13AA39E6-22F7-418C-88CE-2C7DE70258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064" y="2394846"/>
            <a:ext cx="32136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1200" cap="all" spc="0" normalizeH="0" baseline="0" noProof="0" dirty="0" err="1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ЗадачИ</a:t>
            </a:r>
            <a:r>
              <a:rPr kumimoji="0" lang="ru-RU" altLang="ru-RU" sz="2400" b="1" i="0" u="none" strike="noStrike" kern="1200" cap="all" spc="0" normalizeH="0" baseline="0" noProof="0" dirty="0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воркшопа </a:t>
            </a:r>
            <a:endParaRPr kumimoji="0" lang="ru-RU" altLang="ru-RU" sz="2400" b="0" i="0" u="none" strike="noStrike" kern="1200" cap="all" spc="0" normalizeH="0" baseline="0" noProof="0" dirty="0">
              <a:ln>
                <a:noFill/>
              </a:ln>
              <a:solidFill>
                <a:srgbClr val="47BCC6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">
            <a:extLst>
              <a:ext uri="{FF2B5EF4-FFF2-40B4-BE49-F238E27FC236}">
                <a16:creationId xmlns="" xmlns:a16="http://schemas.microsoft.com/office/drawing/2014/main" id="{90CEFD15-4EC8-46B9-9544-31FAE27D5C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1338" y="2402739"/>
            <a:ext cx="4479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cap="all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Ожидаемый результат </a:t>
            </a:r>
            <a:endParaRPr lang="ru-RU" altLang="ru-RU" sz="2400" cap="all" dirty="0">
              <a:solidFill>
                <a:srgbClr val="47BCC6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8F544609-0701-4F9A-951C-B2E62AA71848}"/>
              </a:ext>
            </a:extLst>
          </p:cNvPr>
          <p:cNvSpPr/>
          <p:nvPr/>
        </p:nvSpPr>
        <p:spPr>
          <a:xfrm>
            <a:off x="6258694" y="2864404"/>
            <a:ext cx="4461350" cy="3740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630555" algn="l"/>
              </a:tabLs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Проект полигона по цифровому госпиталю</a:t>
            </a:r>
            <a:endParaRPr lang="ru-RU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DD4368E0-676B-434F-9B6E-62C08358AC0E}"/>
              </a:ext>
            </a:extLst>
          </p:cNvPr>
          <p:cNvSpPr/>
          <p:nvPr/>
        </p:nvSpPr>
        <p:spPr>
          <a:xfrm>
            <a:off x="3325214" y="274515"/>
            <a:ext cx="60388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solidFill>
                  <a:srgbClr val="008BD2"/>
                </a:solidFill>
              </a:rPr>
              <a:t>ВОРКШОП «ЦИФРОВОЙ ГОСПИТАЛЬ»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8BD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63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F60D4328-7830-4C32-947E-F1D3475327CE}"/>
              </a:ext>
            </a:extLst>
          </p:cNvPr>
          <p:cNvSpPr/>
          <p:nvPr/>
        </p:nvSpPr>
        <p:spPr>
          <a:xfrm>
            <a:off x="354675" y="1259122"/>
            <a:ext cx="7888573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n-US" b="1" dirty="0">
                <a:solidFill>
                  <a:prstClr val="black"/>
                </a:solidFill>
              </a:rPr>
              <a:t>CDO</a:t>
            </a:r>
            <a:r>
              <a:rPr lang="ru-RU" b="1" dirty="0">
                <a:solidFill>
                  <a:prstClr val="black"/>
                </a:solidFill>
              </a:rPr>
              <a:t> – </a:t>
            </a:r>
            <a:r>
              <a:rPr lang="en-US" b="1" dirty="0">
                <a:solidFill>
                  <a:prstClr val="black"/>
                </a:solidFill>
              </a:rPr>
              <a:t>Chief Data Officer</a:t>
            </a:r>
            <a:r>
              <a:rPr lang="ru-RU" b="1" dirty="0">
                <a:solidFill>
                  <a:prstClr val="black"/>
                </a:solidFill>
              </a:rPr>
              <a:t>, руководитель по цифровой трансформации</a:t>
            </a:r>
          </a:p>
          <a:p>
            <a:pPr algn="just">
              <a:spcAft>
                <a:spcPts val="1200"/>
              </a:spcAft>
            </a:pPr>
            <a:r>
              <a:rPr lang="ru-RU" b="1" dirty="0">
                <a:solidFill>
                  <a:prstClr val="black"/>
                </a:solidFill>
              </a:rPr>
              <a:t>День 1. </a:t>
            </a:r>
            <a:r>
              <a:rPr lang="ru-RU" dirty="0">
                <a:solidFill>
                  <a:prstClr val="black"/>
                </a:solidFill>
              </a:rPr>
              <a:t>участники погрузятся в процессы управления данными в коммерческих и государственных организациях и ведомствах. Обсудят тренды и тенденции управления процессами. Разберут кейсы успешных проектов и практик по управлению данными в иностранных ведомствах и организациях включая государственные иностранные организации.</a:t>
            </a:r>
          </a:p>
          <a:p>
            <a:pPr algn="just">
              <a:spcAft>
                <a:spcPts val="600"/>
              </a:spcAft>
            </a:pPr>
            <a:r>
              <a:rPr lang="ru-RU" b="1" dirty="0">
                <a:solidFill>
                  <a:prstClr val="black"/>
                </a:solidFill>
              </a:rPr>
              <a:t>День 2. </a:t>
            </a:r>
            <a:r>
              <a:rPr lang="ru-RU" dirty="0">
                <a:solidFill>
                  <a:prstClr val="black"/>
                </a:solidFill>
              </a:rPr>
              <a:t>будет посвящен применению методов анализа данных, машинного обучения и искусственного интеллекта в реальных бизнес-задачах из различных сфер экономики и финансов, включая кейсы из коммерческого и инвестиционного банкинга, оптимизации ремонтов промышленного оборудования, маркетинга, </a:t>
            </a:r>
            <a:r>
              <a:rPr lang="ru-RU" dirty="0" err="1">
                <a:solidFill>
                  <a:prstClr val="black"/>
                </a:solidFill>
              </a:rPr>
              <a:t>кибербезопасности</a:t>
            </a:r>
            <a:r>
              <a:rPr lang="ru-RU" dirty="0">
                <a:solidFill>
                  <a:prstClr val="black"/>
                </a:solidFill>
              </a:rPr>
              <a:t>, телекоммуникаций.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76997" y="1202314"/>
            <a:ext cx="8061786" cy="3673906"/>
          </a:xfrm>
          <a:prstGeom prst="rect">
            <a:avLst/>
          </a:prstGeom>
          <a:noFill/>
          <a:ln w="28575">
            <a:solidFill>
              <a:srgbClr val="47BC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 </a:t>
            </a:r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299" y="4892657"/>
            <a:ext cx="1043040" cy="954107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09" b="6520"/>
          <a:stretch/>
        </p:blipFill>
        <p:spPr bwMode="auto">
          <a:xfrm>
            <a:off x="1" y="4914035"/>
            <a:ext cx="1009650" cy="998753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09651" y="4914035"/>
            <a:ext cx="350385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prstClr val="black"/>
                </a:solidFill>
              </a:rPr>
              <a:t>Иван </a:t>
            </a:r>
            <a:r>
              <a:rPr lang="ru-RU" sz="1400" b="1" dirty="0" err="1">
                <a:solidFill>
                  <a:prstClr val="black"/>
                </a:solidFill>
              </a:rPr>
              <a:t>Бегтин</a:t>
            </a:r>
            <a:endParaRPr lang="ru-RU" sz="1400" b="1" dirty="0">
              <a:solidFill>
                <a:prstClr val="black"/>
              </a:solidFill>
            </a:endParaRPr>
          </a:p>
          <a:p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Директор АНО «ИНФОКУЛЬТУРА», Председатель Экспертного совета по цифровой трансформации при Генеральной прокуратуре РФ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939127" y="4876220"/>
            <a:ext cx="33527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prstClr val="black"/>
                </a:solidFill>
              </a:rPr>
              <a:t>Артем Симонов</a:t>
            </a:r>
            <a:endParaRPr lang="ru-RU" sz="1400" dirty="0">
              <a:solidFill>
                <a:prstClr val="black"/>
              </a:solidFill>
            </a:endParaRPr>
          </a:p>
          <a:p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исполнительный директор Департамента интегрированного риск-менеджмента ПАО Сбербанк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C4661A51-16FC-46CA-B754-E43E2BBFDCD6}"/>
              </a:ext>
            </a:extLst>
          </p:cNvPr>
          <p:cNvSpPr/>
          <p:nvPr/>
        </p:nvSpPr>
        <p:spPr>
          <a:xfrm>
            <a:off x="8919523" y="4914035"/>
            <a:ext cx="3272477" cy="1004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tabLst>
                <a:tab pos="630555" algn="l"/>
              </a:tabLst>
            </a:pPr>
            <a:r>
              <a:rPr lang="ru-RU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Савченко Максим Сергеевич</a:t>
            </a:r>
            <a:br>
              <a:rPr lang="ru-RU" sz="1400" b="1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bg1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Управляющий директор Лаборатории по искусственному интеллекту, ПАО «Сбербанк»</a:t>
            </a:r>
            <a:endParaRPr lang="ru-RU" sz="1400" dirty="0">
              <a:solidFill>
                <a:schemeClr val="bg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ÐÐ°ÑÑÐ¸Ð½ÐºÐ¸ Ð¿Ð¾ Ð·Ð°Ð¿ÑÐ¾ÑÑ Ð¡Ð°Ð²ÑÐµÐ½ÐºÐ¾ ÐÐ°ÐºÑÐ¸Ð¼ Ð´Ð¸ÑÐµÐºÑÐ¾Ñ ÐÐ°Ð±Ð¾ÑÐ°ÑÐ¾ÑÐ¸Ð¸ Ð¿Ð¾ Ð¸ÑÐºÑÑÑÑÐ²ÐµÐ½Ð½Ð¾Ð¼Ñ Ð¸Ð½ÑÐµÐ»Ð»ÐµÐºÑÑ Ð¡Ð±ÐµÑÐ±Ð°Ð½Ðº">
            <a:extLst>
              <a:ext uri="{FF2B5EF4-FFF2-40B4-BE49-F238E27FC236}">
                <a16:creationId xmlns="" xmlns:a16="http://schemas.microsoft.com/office/drawing/2014/main" id="{EF7F9E23-B10C-4C04-959F-5E2D90A4C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926" y="4876220"/>
            <a:ext cx="998753" cy="99875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E50E2661-3974-41C9-BF61-090373E2CB7B}"/>
              </a:ext>
            </a:extLst>
          </p:cNvPr>
          <p:cNvSpPr/>
          <p:nvPr/>
        </p:nvSpPr>
        <p:spPr>
          <a:xfrm>
            <a:off x="8667502" y="1566916"/>
            <a:ext cx="3505200" cy="330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Депутаты законодательной Думы Томской области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Заместители Губернатора Томской области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Начальники департаментов Администрации Томской области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Представители Администраций районов области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Региональные компании (пример, ТДСК, </a:t>
            </a:r>
            <a:r>
              <a:rPr lang="ru-RU" sz="1400" dirty="0" err="1">
                <a:ea typeface="Calibri" panose="020F0502020204030204" pitchFamily="34" charset="0"/>
                <a:cs typeface="Times New Roman" panose="02020603050405020304" pitchFamily="18" charset="0"/>
              </a:rPr>
              <a:t>Рубиус</a:t>
            </a: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Медучреждения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 err="1">
                <a:ea typeface="Calibri" panose="020F0502020204030204" pitchFamily="34" charset="0"/>
                <a:cs typeface="Times New Roman" panose="02020603050405020304" pitchFamily="18" charset="0"/>
              </a:rPr>
              <a:t>Томскэнергосбыт</a:t>
            </a: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, Центр инвентаризации и кадастра, </a:t>
            </a:r>
            <a:r>
              <a:rPr lang="ru-RU" sz="1400" dirty="0" err="1">
                <a:ea typeface="Calibri" panose="020F0502020204030204" pitchFamily="34" charset="0"/>
                <a:cs typeface="Times New Roman" panose="02020603050405020304" pitchFamily="18" charset="0"/>
              </a:rPr>
              <a:t>Томскобрнадзор</a:t>
            </a:r>
            <a:endParaRPr lang="ru-RU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1">
            <a:extLst>
              <a:ext uri="{FF2B5EF4-FFF2-40B4-BE49-F238E27FC236}">
                <a16:creationId xmlns="" xmlns:a16="http://schemas.microsoft.com/office/drawing/2014/main" id="{3B308322-2053-4ECB-92A7-3E4387B2E8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9523" y="1155040"/>
            <a:ext cx="36961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УЧАСТНИКИ</a:t>
            </a: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1D37D0F9-A770-4D7E-AFC1-55E4D756572D}"/>
              </a:ext>
            </a:extLst>
          </p:cNvPr>
          <p:cNvSpPr/>
          <p:nvPr/>
        </p:nvSpPr>
        <p:spPr>
          <a:xfrm>
            <a:off x="3373937" y="255607"/>
            <a:ext cx="60388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srgbClr val="008BD2"/>
                </a:solidFill>
              </a:rPr>
              <a:t>ВОРКШОП «CDO. УПРАВЛЕНИЕ, ОСНОВАННОЕ НА АНАЛИЗЕ ДАННЫХ В КОМПАНИЯХ И ОРГАНАХ ВЛАСТИ»</a:t>
            </a:r>
          </a:p>
        </p:txBody>
      </p:sp>
    </p:spTree>
    <p:extLst>
      <p:ext uri="{BB962C8B-B14F-4D97-AF65-F5344CB8AC3E}">
        <p14:creationId xmlns:p14="http://schemas.microsoft.com/office/powerpoint/2010/main" val="408033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3373937" y="255607"/>
            <a:ext cx="60388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srgbClr val="008BD2"/>
                </a:solidFill>
              </a:rPr>
              <a:t>ВОРКШОП «CDO. УПРАВЛЕНИЕ, ОСНОВАННОЕ НА АНАЛИЗЕ ДАННЫХ В КОМПАНИЯХ И ОРГАНАХ ВЛАСТИ»</a:t>
            </a:r>
          </a:p>
        </p:txBody>
      </p:sp>
      <p:sp>
        <p:nvSpPr>
          <p:cNvPr id="36" name="Прямоугольник 11">
            <a:extLst>
              <a:ext uri="{FF2B5EF4-FFF2-40B4-BE49-F238E27FC236}">
                <a16:creationId xmlns="" xmlns:a16="http://schemas.microsoft.com/office/drawing/2014/main" id="{0A5F6205-8A66-4409-B1E3-74CCA1F14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064" y="3094099"/>
            <a:ext cx="5041502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ru-RU" altLang="ru-RU" sz="1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• Введение в управление данными в государственных и коммерческих организациях</a:t>
            </a:r>
          </a:p>
          <a:p>
            <a:pPr lvl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ru-RU" altLang="ru-RU" sz="1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• Построение карты данных субъекта Российской Федерации в конкретной отрасли. Разбор кейса.</a:t>
            </a:r>
          </a:p>
          <a:p>
            <a:pPr lvl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ru-RU" altLang="ru-RU" sz="1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• Введение в использование цифровых технологий и работы с данными в органах власти и компаниях</a:t>
            </a:r>
          </a:p>
          <a:p>
            <a:pPr lvl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ru-RU" altLang="ru-RU" sz="18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• Разбор кейсов по цифровизации отраслей экономики и социальной сферы Томской области</a:t>
            </a:r>
          </a:p>
          <a:p>
            <a:pPr lvl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endParaRPr lang="ru-RU" altLang="ru-RU" sz="180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Прямоугольник 1">
            <a:extLst>
              <a:ext uri="{FF2B5EF4-FFF2-40B4-BE49-F238E27FC236}">
                <a16:creationId xmlns="" xmlns:a16="http://schemas.microsoft.com/office/drawing/2014/main" id="{5B8DD6B4-A1C9-4B30-9EE5-AB0B8A3BED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184" y="2568198"/>
            <a:ext cx="32136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1200" cap="all" spc="0" normalizeH="0" baseline="0" noProof="0" dirty="0" err="1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ЗадачИ</a:t>
            </a:r>
            <a:r>
              <a:rPr kumimoji="0" lang="ru-RU" altLang="ru-RU" sz="2400" b="1" i="0" u="none" strike="noStrike" kern="1200" cap="all" spc="0" normalizeH="0" baseline="0" noProof="0" dirty="0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воркшопа </a:t>
            </a:r>
            <a:endParaRPr kumimoji="0" lang="ru-RU" altLang="ru-RU" sz="2400" b="0" i="0" u="none" strike="noStrike" kern="1200" cap="all" spc="0" normalizeH="0" baseline="0" noProof="0" dirty="0">
              <a:ln>
                <a:noFill/>
              </a:ln>
              <a:solidFill>
                <a:srgbClr val="47BCC6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">
            <a:extLst>
              <a:ext uri="{FF2B5EF4-FFF2-40B4-BE49-F238E27FC236}">
                <a16:creationId xmlns="" xmlns:a16="http://schemas.microsoft.com/office/drawing/2014/main" id="{E3EBBBFC-65FD-45D0-B055-7527CF35C0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1338" y="2488464"/>
            <a:ext cx="4479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cap="all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Ожидаемый результат </a:t>
            </a:r>
            <a:endParaRPr lang="ru-RU" altLang="ru-RU" sz="2400" cap="all" dirty="0">
              <a:solidFill>
                <a:srgbClr val="47BCC6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C4B0852-0CD9-4050-8BEB-F848EA8A753E}"/>
              </a:ext>
            </a:extLst>
          </p:cNvPr>
          <p:cNvSpPr/>
          <p:nvPr/>
        </p:nvSpPr>
        <p:spPr>
          <a:xfrm>
            <a:off x="5946874" y="3029863"/>
            <a:ext cx="6096000" cy="126316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  <a:tabLst>
                <a:tab pos="630555" algn="l"/>
              </a:tabLs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Карта данных субъекта Российской Федерации в конкретной отрасли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R"/>
              <a:tabLst>
                <a:tab pos="630555" algn="l"/>
              </a:tabLs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Пилотные проекты по цифровизации отраслей экономики и социальной сферы Томской области</a:t>
            </a:r>
            <a:endParaRPr lang="ru-RU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4A9047F7-7614-44F5-BCBD-18FD699BE1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13" r="6680" b="19878"/>
          <a:stretch/>
        </p:blipFill>
        <p:spPr>
          <a:xfrm>
            <a:off x="1644942" y="1382384"/>
            <a:ext cx="1352893" cy="978525"/>
          </a:xfrm>
          <a:prstGeom prst="rect">
            <a:avLst/>
          </a:prstGeom>
        </p:spPr>
      </p:pic>
      <p:pic>
        <p:nvPicPr>
          <p:cNvPr id="11" name="Picture 2" descr="ÐÐ°ÑÑÐ¸Ð½ÐºÐ¸ Ð¿Ð¾ Ð·Ð°Ð¿ÑÐ¾ÑÑ Ð¸Ð½ÑÐ¾ÐºÑÐ»ÑÑÑÑÐ°">
            <a:extLst>
              <a:ext uri="{FF2B5EF4-FFF2-40B4-BE49-F238E27FC236}">
                <a16:creationId xmlns="" xmlns:a16="http://schemas.microsoft.com/office/drawing/2014/main" id="{097F4585-B1A8-4233-A858-935AB02955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287" y="1350708"/>
            <a:ext cx="696599" cy="1055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75E2AD35-929A-49C4-9992-BFAF8E7FB8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88" y="1350708"/>
            <a:ext cx="1055454" cy="105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03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3375161" y="207772"/>
            <a:ext cx="8483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8BD2"/>
                </a:solidFill>
              </a:rPr>
              <a:t>ВОРКШОП «ФИНТЕХ. РАЗРАБОТКА ЦИФРОВЫХ ПРОДУКТОВ ДЛЯ ПРОГРАММЫ ЛОЯЛЬНОСТИ НОВОГО ПОКОЛЕНИЯ»</a:t>
            </a:r>
          </a:p>
        </p:txBody>
      </p:sp>
      <p:sp>
        <p:nvSpPr>
          <p:cNvPr id="27" name="Прямоугольник 1">
            <a:extLst>
              <a:ext uri="{FF2B5EF4-FFF2-40B4-BE49-F238E27FC236}">
                <a16:creationId xmlns="" xmlns:a16="http://schemas.microsoft.com/office/drawing/2014/main" id="{D074A1D2-C731-4A88-99F6-333E37AB44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201" y="4127389"/>
            <a:ext cx="44979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СПЕЦИАЛИСТЫ</a:t>
            </a:r>
            <a:endParaRPr lang="ru-RU" altLang="ru-RU" sz="2400" dirty="0">
              <a:solidFill>
                <a:srgbClr val="1C3578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11">
            <a:extLst>
              <a:ext uri="{FF2B5EF4-FFF2-40B4-BE49-F238E27FC236}">
                <a16:creationId xmlns="" xmlns:a16="http://schemas.microsoft.com/office/drawing/2014/main" id="{0A5F6205-8A66-4409-B1E3-74CCA1F14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269" y="4594271"/>
            <a:ext cx="521949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285750" indent="-285750">
              <a:lnSpc>
                <a:spcPct val="100000"/>
              </a:lnSpc>
              <a:spcBef>
                <a:spcPct val="0"/>
              </a:spcBef>
            </a:pPr>
            <a:r>
              <a:rPr lang="ru-RU" sz="1800" dirty="0"/>
              <a:t>Юрий Панов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</a:pPr>
            <a:r>
              <a:rPr lang="ru-RU" sz="1800" dirty="0"/>
              <a:t>Марина </a:t>
            </a:r>
            <a:r>
              <a:rPr lang="ru-RU" sz="1800" dirty="0" err="1"/>
              <a:t>Сушенцева</a:t>
            </a:r>
            <a:endParaRPr lang="ru-RU" sz="1800" dirty="0"/>
          </a:p>
        </p:txBody>
      </p:sp>
      <p:sp>
        <p:nvSpPr>
          <p:cNvPr id="24" name="Прямоугольник 23">
            <a:extLst>
              <a:ext uri="{FF2B5EF4-FFF2-40B4-BE49-F238E27FC236}">
                <a16:creationId xmlns="" xmlns:a16="http://schemas.microsoft.com/office/drawing/2014/main" id="{050BC525-F59F-4478-9166-09FD5A2824EA}"/>
              </a:ext>
            </a:extLst>
          </p:cNvPr>
          <p:cNvSpPr/>
          <p:nvPr/>
        </p:nvSpPr>
        <p:spPr>
          <a:xfrm>
            <a:off x="1641402" y="2564180"/>
            <a:ext cx="36961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cap="all" dirty="0" err="1"/>
              <a:t>Флинк</a:t>
            </a:r>
            <a:r>
              <a:rPr lang="ru-RU" cap="all" dirty="0"/>
              <a:t> Полина,</a:t>
            </a:r>
          </a:p>
          <a:p>
            <a:r>
              <a:rPr lang="ru-RU" dirty="0">
                <a:solidFill>
                  <a:schemeClr val="bg1">
                    <a:lumMod val="50000"/>
                  </a:schemeClr>
                </a:solidFill>
              </a:rPr>
              <a:t>Директор по развитию венчурного фонда </a:t>
            </a:r>
            <a:r>
              <a:rPr lang="ru-RU" dirty="0" err="1">
                <a:solidFill>
                  <a:schemeClr val="bg1">
                    <a:lumMod val="50000"/>
                  </a:schemeClr>
                </a:solidFill>
              </a:rPr>
              <a:t>Digital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1">
                    <a:lumMod val="50000"/>
                  </a:schemeClr>
                </a:solidFill>
              </a:rPr>
              <a:t>Horizon</a:t>
            </a:r>
            <a:endParaRPr lang="ru-RU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00000000-0008-0000-0000-00004A0000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768" y="1439374"/>
            <a:ext cx="2252207" cy="733979"/>
          </a:xfrm>
          <a:prstGeom prst="rect">
            <a:avLst/>
          </a:prstGeom>
        </p:spPr>
      </p:pic>
      <p:pic>
        <p:nvPicPr>
          <p:cNvPr id="9218" name="Picture 2" descr="Polina Flink">
            <a:extLst>
              <a:ext uri="{FF2B5EF4-FFF2-40B4-BE49-F238E27FC236}">
                <a16:creationId xmlns="" xmlns:a16="http://schemas.microsoft.com/office/drawing/2014/main" id="{BB3FD09D-0746-4641-BDFE-8607B3BA8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99" y="2358558"/>
            <a:ext cx="1270303" cy="127030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BBF43CD6-76DF-4CD4-9CF1-445E3777E402}"/>
              </a:ext>
            </a:extLst>
          </p:cNvPr>
          <p:cNvSpPr/>
          <p:nvPr/>
        </p:nvSpPr>
        <p:spPr>
          <a:xfrm>
            <a:off x="6239084" y="2742237"/>
            <a:ext cx="1457325" cy="968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НИ ТГУ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ТУСУР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НИ ТПУ</a:t>
            </a:r>
            <a:endParaRPr lang="ru-RU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1D59C741-E3AC-4B8E-BEAB-B26151AF83BB}"/>
              </a:ext>
            </a:extLst>
          </p:cNvPr>
          <p:cNvSpPr/>
          <p:nvPr/>
        </p:nvSpPr>
        <p:spPr>
          <a:xfrm>
            <a:off x="8597973" y="274223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 err="1"/>
              <a:t>Рубиус</a:t>
            </a:r>
            <a:r>
              <a:rPr lang="ru-RU" dirty="0"/>
              <a:t>-групп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Редлайн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ФлексСофт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Polymind</a:t>
            </a:r>
            <a:endParaRPr lang="en-US" dirty="0"/>
          </a:p>
        </p:txBody>
      </p:sp>
      <p:sp>
        <p:nvSpPr>
          <p:cNvPr id="11" name="Прямоугольник 1">
            <a:extLst>
              <a:ext uri="{FF2B5EF4-FFF2-40B4-BE49-F238E27FC236}">
                <a16:creationId xmlns="" xmlns:a16="http://schemas.microsoft.com/office/drawing/2014/main" id="{E2617BE2-2A26-48A9-A255-C7ACCE07A0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97973" y="2181962"/>
            <a:ext cx="36961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КОМПАНИИ-УЧАСТНИКИ</a:t>
            </a: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2" name="Прямоугольник 1">
            <a:extLst>
              <a:ext uri="{FF2B5EF4-FFF2-40B4-BE49-F238E27FC236}">
                <a16:creationId xmlns="" xmlns:a16="http://schemas.microsoft.com/office/drawing/2014/main" id="{6332E04B-B77F-4812-964B-3FF5019F04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9594" y="2243517"/>
            <a:ext cx="32136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cap="all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университеты</a:t>
            </a:r>
            <a:endParaRPr lang="ru-RU" altLang="ru-RU" sz="1800" cap="all" dirty="0">
              <a:solidFill>
                <a:srgbClr val="1C3578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">
            <a:extLst>
              <a:ext uri="{FF2B5EF4-FFF2-40B4-BE49-F238E27FC236}">
                <a16:creationId xmlns="" xmlns:a16="http://schemas.microsoft.com/office/drawing/2014/main" id="{BE1A7D5F-2B82-4505-803D-4490C820EB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7587" y="4073643"/>
            <a:ext cx="32136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1200" cap="all" spc="0" normalizeH="0" baseline="0" noProof="0" dirty="0" err="1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ЗадачА</a:t>
            </a:r>
            <a:r>
              <a:rPr kumimoji="0" lang="ru-RU" altLang="ru-RU" sz="2400" b="1" i="0" u="none" strike="noStrike" kern="1200" cap="all" spc="0" normalizeH="0" baseline="0" noProof="0" dirty="0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воркшопа </a:t>
            </a:r>
            <a:endParaRPr kumimoji="0" lang="ru-RU" altLang="ru-RU" sz="2400" b="0" i="0" u="none" strike="noStrike" kern="1200" cap="all" spc="0" normalizeH="0" baseline="0" noProof="0" dirty="0">
              <a:ln>
                <a:noFill/>
              </a:ln>
              <a:solidFill>
                <a:srgbClr val="47BCC6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">
            <a:extLst>
              <a:ext uri="{FF2B5EF4-FFF2-40B4-BE49-F238E27FC236}">
                <a16:creationId xmlns="" xmlns:a16="http://schemas.microsoft.com/office/drawing/2014/main" id="{659F59B8-FB39-49C3-9EB2-8A56F28863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9052" y="4127703"/>
            <a:ext cx="4479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cap="all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Ожидаемый результат </a:t>
            </a:r>
            <a:endParaRPr lang="ru-RU" altLang="ru-RU" sz="2400" cap="all" dirty="0">
              <a:solidFill>
                <a:srgbClr val="47BCC6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1">
            <a:extLst>
              <a:ext uri="{FF2B5EF4-FFF2-40B4-BE49-F238E27FC236}">
                <a16:creationId xmlns="" xmlns:a16="http://schemas.microsoft.com/office/drawing/2014/main" id="{46DA38B3-03F4-4A79-B96E-AEBD2C92B6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2545" y="4634363"/>
            <a:ext cx="446681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ru-RU" altLang="ru-RU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Разработка цифровых продуктов для программ лояльности, напрямую связывающих производителя и потребителя</a:t>
            </a:r>
            <a:endParaRPr kumimoji="0" lang="ru-RU" altLang="ru-RU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Прямоугольник 11">
            <a:extLst>
              <a:ext uri="{FF2B5EF4-FFF2-40B4-BE49-F238E27FC236}">
                <a16:creationId xmlns="" xmlns:a16="http://schemas.microsoft.com/office/drawing/2014/main" id="{49495C7B-9B60-42AA-A3E3-A868985314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95245" y="4680530"/>
            <a:ext cx="4128668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ru-RU" altLang="ru-RU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Команда</a:t>
            </a:r>
          </a:p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Прототип</a:t>
            </a:r>
          </a:p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ru-RU" altLang="ru-RU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Решение о финансировании создания</a:t>
            </a:r>
            <a:r>
              <a:rPr lang="en-US" altLang="ru-RU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  <a:r>
              <a:rPr lang="ru-RU" altLang="ru-RU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минимально жизнеспособного продукта</a:t>
            </a:r>
          </a:p>
        </p:txBody>
      </p:sp>
    </p:spTree>
    <p:extLst>
      <p:ext uri="{BB962C8B-B14F-4D97-AF65-F5344CB8AC3E}">
        <p14:creationId xmlns:p14="http://schemas.microsoft.com/office/powerpoint/2010/main" val="115934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>
            <a:off x="3375161" y="207772"/>
            <a:ext cx="8483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8BD2"/>
                </a:solidFill>
              </a:rPr>
              <a:t>ВОРКШОП «РАЗВИТИЕ ЦИФРОВОЙ БАНКОВСКОЙ ЭКОСИСТЕМЫ В СЕКТОРЕ IoT: УБЕРИЗАЦИЯ ПОВСЕДНЕВНЫХ ПОЛЬЗОВАТЕЛЬСКИХ СЦЕНАРИЕВ» - СОЗДАНИЕ ЛЕГКОГО ПОЛЬЗОВАТЕЛЬСКОГО ПРОТОТИПА И БИЗНЕС-МОДЕЛИ СЕРВИСА «КНОПКА ГПБ»</a:t>
            </a:r>
          </a:p>
        </p:txBody>
      </p:sp>
      <p:sp>
        <p:nvSpPr>
          <p:cNvPr id="27" name="Прямоугольник 1">
            <a:extLst>
              <a:ext uri="{FF2B5EF4-FFF2-40B4-BE49-F238E27FC236}">
                <a16:creationId xmlns="" xmlns:a16="http://schemas.microsoft.com/office/drawing/2014/main" id="{D074A1D2-C731-4A88-99F6-333E37AB44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199" y="3963207"/>
            <a:ext cx="44979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СПЕЦИАЛИСТЫ</a:t>
            </a:r>
            <a:endParaRPr lang="ru-RU" altLang="ru-RU" sz="2400" dirty="0">
              <a:solidFill>
                <a:srgbClr val="1C3578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11">
            <a:extLst>
              <a:ext uri="{FF2B5EF4-FFF2-40B4-BE49-F238E27FC236}">
                <a16:creationId xmlns="" xmlns:a16="http://schemas.microsoft.com/office/drawing/2014/main" id="{0A5F6205-8A66-4409-B1E3-74CCA1F14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094" y="4430089"/>
            <a:ext cx="5219492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285750" indent="-285750">
              <a:lnSpc>
                <a:spcPct val="100000"/>
              </a:lnSpc>
              <a:spcBef>
                <a:spcPct val="0"/>
              </a:spcBef>
            </a:pPr>
            <a:r>
              <a:rPr lang="ru-RU" sz="1800" dirty="0"/>
              <a:t>Михаил Соловьев (микроэлектроника и схемотехника) </a:t>
            </a:r>
            <a:endParaRPr lang="en-US" sz="1800" dirty="0"/>
          </a:p>
          <a:p>
            <a:pPr marL="285750" indent="-285750">
              <a:lnSpc>
                <a:spcPct val="100000"/>
              </a:lnSpc>
              <a:spcBef>
                <a:spcPct val="0"/>
              </a:spcBef>
            </a:pPr>
            <a:r>
              <a:rPr lang="ru-RU" sz="1800" dirty="0"/>
              <a:t>Станислав Песня (серверная разработка)</a:t>
            </a:r>
            <a:endParaRPr lang="en-US" sz="1800" dirty="0"/>
          </a:p>
          <a:p>
            <a:pPr marL="285750" indent="-285750">
              <a:lnSpc>
                <a:spcPct val="100000"/>
              </a:lnSpc>
              <a:spcBef>
                <a:spcPct val="0"/>
              </a:spcBef>
            </a:pPr>
            <a:r>
              <a:rPr lang="ru-RU" sz="1800" dirty="0"/>
              <a:t>Игорь Попов (фронтальная разработка)</a:t>
            </a:r>
            <a:endParaRPr lang="en-US" sz="1800" dirty="0"/>
          </a:p>
          <a:p>
            <a:pPr marL="285750" indent="-285750">
              <a:lnSpc>
                <a:spcPct val="100000"/>
              </a:lnSpc>
              <a:spcBef>
                <a:spcPct val="0"/>
              </a:spcBef>
            </a:pPr>
            <a:r>
              <a:rPr lang="ru-RU" sz="1800" dirty="0"/>
              <a:t>Карина </a:t>
            </a:r>
            <a:r>
              <a:rPr lang="ru-RU" sz="1800" dirty="0" err="1"/>
              <a:t>Городницкая</a:t>
            </a:r>
            <a:r>
              <a:rPr lang="ru-RU" sz="1800" dirty="0"/>
              <a:t> (исследование и проектирование пользовательского опыта)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B30BE153-D5E3-4D86-BB45-370604A817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199" y="1477902"/>
            <a:ext cx="3730771" cy="785827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C3B0E32C-8784-4251-B010-96B524D18FB7}"/>
              </a:ext>
            </a:extLst>
          </p:cNvPr>
          <p:cNvSpPr/>
          <p:nvPr/>
        </p:nvSpPr>
        <p:spPr>
          <a:xfrm>
            <a:off x="1866900" y="2698218"/>
            <a:ext cx="33059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</a:rPr>
              <a:t>Алексей </a:t>
            </a:r>
            <a:r>
              <a:rPr lang="ru-RU" sz="1600" b="1" dirty="0" err="1">
                <a:latin typeface="Arial" panose="020B0604020202020204" pitchFamily="34" charset="0"/>
                <a:ea typeface="Calibri" panose="020F0502020204030204" pitchFamily="34" charset="0"/>
              </a:rPr>
              <a:t>Кудачкин</a:t>
            </a:r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ea typeface="Calibri" panose="020F0502020204030204" pitchFamily="34" charset="0"/>
              </a:rPr>
              <a:t/>
            </a:r>
            <a:br>
              <a:rPr lang="en-US" sz="1600" dirty="0"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ru-RU" sz="1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АО «Газпромбанк», Департамент ИТ-инноваций, руководитель продукта</a:t>
            </a:r>
            <a:endParaRPr lang="ru-RU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Рисунок 3" descr="Изображение выглядит как человек, костюм, галстук, стена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FF3D0043-B8C4-4D6E-9A3B-2B2E1C68C7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2" t="11078" r="23185" b="11735"/>
          <a:stretch/>
        </p:blipFill>
        <p:spPr>
          <a:xfrm>
            <a:off x="569518" y="2601417"/>
            <a:ext cx="1297382" cy="1297382"/>
          </a:xfrm>
          <a:prstGeom prst="ellipse">
            <a:avLst/>
          </a:prstGeom>
        </p:spPr>
      </p:pic>
      <p:sp>
        <p:nvSpPr>
          <p:cNvPr id="10" name="Прямоугольник 1">
            <a:extLst>
              <a:ext uri="{FF2B5EF4-FFF2-40B4-BE49-F238E27FC236}">
                <a16:creationId xmlns="" xmlns:a16="http://schemas.microsoft.com/office/drawing/2014/main" id="{89BE31D8-31C1-4A1E-A5C7-28DFA37BF1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2821" y="2497777"/>
            <a:ext cx="32136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1200" cap="all" spc="0" normalizeH="0" baseline="0" noProof="0" dirty="0" err="1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ЗадачА</a:t>
            </a:r>
            <a:r>
              <a:rPr kumimoji="0" lang="ru-RU" altLang="ru-RU" sz="2400" b="1" i="0" u="none" strike="noStrike" kern="1200" cap="all" spc="0" normalizeH="0" baseline="0" noProof="0" dirty="0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воркшопа </a:t>
            </a:r>
            <a:endParaRPr kumimoji="0" lang="ru-RU" altLang="ru-RU" sz="2400" b="0" i="0" u="none" strike="noStrike" kern="1200" cap="all" spc="0" normalizeH="0" baseline="0" noProof="0" dirty="0">
              <a:ln>
                <a:noFill/>
              </a:ln>
              <a:solidFill>
                <a:srgbClr val="47BCC6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">
            <a:extLst>
              <a:ext uri="{FF2B5EF4-FFF2-40B4-BE49-F238E27FC236}">
                <a16:creationId xmlns="" xmlns:a16="http://schemas.microsoft.com/office/drawing/2014/main" id="{1373FE76-80E2-466A-8A5B-15E7922C54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4335" y="4127709"/>
            <a:ext cx="4479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cap="all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Ожидаемый результат </a:t>
            </a:r>
            <a:endParaRPr lang="ru-RU" altLang="ru-RU" sz="2400" cap="all" dirty="0">
              <a:solidFill>
                <a:srgbClr val="47BCC6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49F1BA9D-DC96-40BF-B693-D16AFE497740}"/>
              </a:ext>
            </a:extLst>
          </p:cNvPr>
          <p:cNvSpPr/>
          <p:nvPr/>
        </p:nvSpPr>
        <p:spPr>
          <a:xfrm>
            <a:off x="6288918" y="2967335"/>
            <a:ext cx="57019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Симуляция реального корпоративного </a:t>
            </a:r>
            <a:r>
              <a:rPr lang="ru-RU" dirty="0" err="1"/>
              <a:t>RnD</a:t>
            </a:r>
            <a:r>
              <a:rPr lang="ru-RU" dirty="0"/>
              <a:t>-процесса на кейсе актуального продукта. Развитие коллаборации с субъектами малого инновационного бизнеса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41E6CC27-C325-4B8E-A1A1-36720E50B69B}"/>
              </a:ext>
            </a:extLst>
          </p:cNvPr>
          <p:cNvSpPr/>
          <p:nvPr/>
        </p:nvSpPr>
        <p:spPr>
          <a:xfrm>
            <a:off x="6364967" y="4594271"/>
            <a:ext cx="56259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Создание пользовательского макета, проекта ИТ-архитектуры, финансовой и бизнес-модели нового цифрового сервиса. Установление сотрудничества с малыми инновационными предприятиями</a:t>
            </a:r>
          </a:p>
        </p:txBody>
      </p:sp>
    </p:spTree>
    <p:extLst>
      <p:ext uri="{BB962C8B-B14F-4D97-AF65-F5344CB8AC3E}">
        <p14:creationId xmlns:p14="http://schemas.microsoft.com/office/powerpoint/2010/main" val="395415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EC6ECF53-1B65-4B70-A660-D95F3C488465}"/>
              </a:ext>
            </a:extLst>
          </p:cNvPr>
          <p:cNvSpPr/>
          <p:nvPr/>
        </p:nvSpPr>
        <p:spPr>
          <a:xfrm>
            <a:off x="3386497" y="150917"/>
            <a:ext cx="87007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rgbClr val="008BD2"/>
                </a:solidFill>
              </a:rPr>
              <a:t>Воркшоп </a:t>
            </a:r>
            <a:r>
              <a:rPr lang="en-US" sz="2400" b="1" dirty="0">
                <a:solidFill>
                  <a:srgbClr val="008BD2"/>
                </a:solidFill>
              </a:rPr>
              <a:t/>
            </a:r>
            <a:br>
              <a:rPr lang="en-US" sz="2400" b="1" dirty="0">
                <a:solidFill>
                  <a:srgbClr val="008BD2"/>
                </a:solidFill>
              </a:rPr>
            </a:br>
            <a:r>
              <a:rPr lang="ru-RU" sz="2400" b="1" dirty="0">
                <a:solidFill>
                  <a:srgbClr val="008BD2"/>
                </a:solidFill>
              </a:rPr>
              <a:t>«Новые материалы и технологии в обновлении зданий»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8BD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458" name="Picture 2" descr="ÐÐ¾ÑÐ¾Ð¶ÐµÐµ Ð¸Ð·Ð¾Ð±ÑÐ°Ð¶ÐµÐ½Ð¸Ðµ">
            <a:extLst>
              <a:ext uri="{FF2B5EF4-FFF2-40B4-BE49-F238E27FC236}">
                <a16:creationId xmlns="" xmlns:a16="http://schemas.microsoft.com/office/drawing/2014/main" id="{0B1A394F-5EE4-4C70-AAA5-007161B8F6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666" b="29306"/>
          <a:stretch/>
        </p:blipFill>
        <p:spPr bwMode="auto">
          <a:xfrm>
            <a:off x="2424112" y="1533525"/>
            <a:ext cx="3299955" cy="82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">
            <a:extLst>
              <a:ext uri="{FF2B5EF4-FFF2-40B4-BE49-F238E27FC236}">
                <a16:creationId xmlns="" xmlns:a16="http://schemas.microsoft.com/office/drawing/2014/main" id="{91C187BD-EFA6-432C-9836-E410464DE7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362" y="4092208"/>
            <a:ext cx="44979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СПЕЦИАЛИСТЫ</a:t>
            </a:r>
            <a:endParaRPr lang="ru-RU" altLang="ru-RU" sz="2400" dirty="0">
              <a:solidFill>
                <a:srgbClr val="1C3578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">
            <a:extLst>
              <a:ext uri="{FF2B5EF4-FFF2-40B4-BE49-F238E27FC236}">
                <a16:creationId xmlns="" xmlns:a16="http://schemas.microsoft.com/office/drawing/2014/main" id="{823E6EB9-9EE4-4D58-A0DC-DF0C13069D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5158" y="1900535"/>
            <a:ext cx="36961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КОМПАНИИ-УЧАСТНИКИ</a:t>
            </a: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3" name="Прямоугольник 1">
            <a:extLst>
              <a:ext uri="{FF2B5EF4-FFF2-40B4-BE49-F238E27FC236}">
                <a16:creationId xmlns="" xmlns:a16="http://schemas.microsoft.com/office/drawing/2014/main" id="{606189C3-087C-4589-B70D-37BFFD956D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6779" y="1962090"/>
            <a:ext cx="32136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cap="all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университеты</a:t>
            </a:r>
            <a:endParaRPr lang="ru-RU" altLang="ru-RU" sz="1800" cap="all" dirty="0">
              <a:solidFill>
                <a:srgbClr val="1C3578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14A094BB-BDF2-40B7-8673-7F38B8FE5FE0}"/>
              </a:ext>
            </a:extLst>
          </p:cNvPr>
          <p:cNvSpPr/>
          <p:nvPr/>
        </p:nvSpPr>
        <p:spPr>
          <a:xfrm>
            <a:off x="6467935" y="2423755"/>
            <a:ext cx="280035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1.</a:t>
            </a:r>
            <a:r>
              <a:rPr lang="en-US" dirty="0"/>
              <a:t> </a:t>
            </a:r>
            <a:r>
              <a:rPr lang="ru-RU" dirty="0"/>
              <a:t>Карагандинский Государственный Технический Университет</a:t>
            </a:r>
          </a:p>
          <a:p>
            <a:r>
              <a:rPr lang="ru-RU" dirty="0"/>
              <a:t>2.</a:t>
            </a:r>
            <a:r>
              <a:rPr lang="en-US" dirty="0"/>
              <a:t> </a:t>
            </a:r>
            <a:r>
              <a:rPr lang="ru-RU" dirty="0"/>
              <a:t>ТГАСУ</a:t>
            </a:r>
          </a:p>
          <a:p>
            <a:r>
              <a:rPr lang="ru-RU" dirty="0"/>
              <a:t>3.</a:t>
            </a:r>
            <a:r>
              <a:rPr lang="en-US" dirty="0"/>
              <a:t> </a:t>
            </a:r>
            <a:r>
              <a:rPr lang="ru-RU" dirty="0"/>
              <a:t>ТГУ</a:t>
            </a:r>
          </a:p>
          <a:p>
            <a:r>
              <a:rPr lang="ru-RU" dirty="0"/>
              <a:t>4.</a:t>
            </a:r>
            <a:r>
              <a:rPr lang="en-US" dirty="0"/>
              <a:t> </a:t>
            </a:r>
            <a:r>
              <a:rPr lang="ru-RU" dirty="0"/>
              <a:t>ТПУ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833DA2E9-169B-4B85-A238-2942D4A2A1F4}"/>
              </a:ext>
            </a:extLst>
          </p:cNvPr>
          <p:cNvSpPr/>
          <p:nvPr/>
        </p:nvSpPr>
        <p:spPr>
          <a:xfrm>
            <a:off x="9153985" y="2393443"/>
            <a:ext cx="271462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/>
              <a:t>НИОСТ (научный центр </a:t>
            </a:r>
            <a:r>
              <a:rPr lang="ru-RU" dirty="0" err="1"/>
              <a:t>СИБУРа</a:t>
            </a:r>
            <a:r>
              <a:rPr lang="ru-RU" dirty="0"/>
              <a:t>)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ТДСК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Межотраслевой проектно-строительный центр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Сибспарк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Росинком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Полиметалл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AB181FAC-B034-43D8-A833-42C033D043B2}"/>
              </a:ext>
            </a:extLst>
          </p:cNvPr>
          <p:cNvSpPr/>
          <p:nvPr/>
        </p:nvSpPr>
        <p:spPr>
          <a:xfrm>
            <a:off x="243247" y="4520167"/>
            <a:ext cx="563077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Максимов Валерий, старший преподаватель кафедры Архитектура гражданских и промышленных зданий ТГАСУ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Саркисов Дмитрий, доцент кафедры Железобетонных и каменных конструкций ТГАСУ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3D1C1FF5-BC9B-4AE7-8191-0F155C3D5D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944" t="5001" r="7681" b="13626"/>
          <a:stretch/>
        </p:blipFill>
        <p:spPr>
          <a:xfrm>
            <a:off x="828834" y="2724929"/>
            <a:ext cx="1267572" cy="1257432"/>
          </a:xfrm>
          <a:prstGeom prst="ellipse">
            <a:avLst/>
          </a:prstGeom>
        </p:spPr>
      </p:pic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F0951E32-A6C5-403C-804A-B3074AC87263}"/>
              </a:ext>
            </a:extLst>
          </p:cNvPr>
          <p:cNvSpPr/>
          <p:nvPr/>
        </p:nvSpPr>
        <p:spPr>
          <a:xfrm>
            <a:off x="2175813" y="2900006"/>
            <a:ext cx="2577608" cy="950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Андрей Овчинников</a:t>
            </a:r>
            <a:endParaRPr lang="en-US" dirty="0"/>
          </a:p>
          <a:p>
            <a:r>
              <a:rPr lang="ru-RU" dirty="0">
                <a:solidFill>
                  <a:schemeClr val="bg1">
                    <a:lumMod val="50000"/>
                  </a:schemeClr>
                </a:solidFill>
              </a:rPr>
              <a:t>Генеральный директор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ru-RU" dirty="0">
                <a:solidFill>
                  <a:schemeClr val="bg1">
                    <a:lumMod val="50000"/>
                  </a:schemeClr>
                </a:solidFill>
              </a:rPr>
              <a:t>ГК «Стена»</a:t>
            </a:r>
          </a:p>
        </p:txBody>
      </p:sp>
    </p:spTree>
    <p:extLst>
      <p:ext uri="{BB962C8B-B14F-4D97-AF65-F5344CB8AC3E}">
        <p14:creationId xmlns:p14="http://schemas.microsoft.com/office/powerpoint/2010/main" val="409475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908E26C7-9A85-49D2-BAA9-5401D755B94C}"/>
              </a:ext>
            </a:extLst>
          </p:cNvPr>
          <p:cNvSpPr/>
          <p:nvPr/>
        </p:nvSpPr>
        <p:spPr>
          <a:xfrm>
            <a:off x="571500" y="2979688"/>
            <a:ext cx="53721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1)</a:t>
            </a:r>
            <a:r>
              <a:rPr lang="en-US" dirty="0"/>
              <a:t> </a:t>
            </a:r>
            <a:r>
              <a:rPr lang="ru-RU" dirty="0"/>
              <a:t>Разработка проектных решений восстановления эксплуатационной надежности и эффективности существующих жилых зданий с использованием новых материалов от российских производителей на примере двух объектов в Томске. Решения разрабатываются для кровель, фасадов и несущих конструкций.</a:t>
            </a:r>
          </a:p>
          <a:p>
            <a:r>
              <a:rPr lang="ru-RU" dirty="0"/>
              <a:t>2)</a:t>
            </a:r>
            <a:r>
              <a:rPr lang="en-US" dirty="0"/>
              <a:t> </a:t>
            </a:r>
            <a:r>
              <a:rPr lang="ru-RU" dirty="0"/>
              <a:t>Формирование будущего образа подходов к обновлению существующей застройки в 2035 году.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199486A4-E817-4819-B6B0-03A287AAF7C2}"/>
              </a:ext>
            </a:extLst>
          </p:cNvPr>
          <p:cNvSpPr/>
          <p:nvPr/>
        </p:nvSpPr>
        <p:spPr>
          <a:xfrm>
            <a:off x="6743700" y="2997101"/>
            <a:ext cx="469582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Разработаны варианты решений с использованием современных материалов для восстановления эксплуатационной надежности и эффективности для двух жилых зданий в Томске.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B6F55DD9-34EA-42CD-BBC3-E923403108C2}"/>
              </a:ext>
            </a:extLst>
          </p:cNvPr>
          <p:cNvSpPr/>
          <p:nvPr/>
        </p:nvSpPr>
        <p:spPr>
          <a:xfrm>
            <a:off x="3386497" y="150917"/>
            <a:ext cx="87007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rgbClr val="008BD2"/>
                </a:solidFill>
              </a:rPr>
              <a:t>Воркшоп </a:t>
            </a:r>
            <a:r>
              <a:rPr lang="en-US" sz="2400" b="1" dirty="0">
                <a:solidFill>
                  <a:srgbClr val="008BD2"/>
                </a:solidFill>
              </a:rPr>
              <a:t/>
            </a:r>
            <a:br>
              <a:rPr lang="en-US" sz="2400" b="1" dirty="0">
                <a:solidFill>
                  <a:srgbClr val="008BD2"/>
                </a:solidFill>
              </a:rPr>
            </a:br>
            <a:r>
              <a:rPr lang="ru-RU" sz="2400" b="1" dirty="0">
                <a:solidFill>
                  <a:srgbClr val="008BD2"/>
                </a:solidFill>
              </a:rPr>
              <a:t>«Новые материалы и технологии в обновлении зданий»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8BD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Прямоугольник 1">
            <a:extLst>
              <a:ext uri="{FF2B5EF4-FFF2-40B4-BE49-F238E27FC236}">
                <a16:creationId xmlns="" xmlns:a16="http://schemas.microsoft.com/office/drawing/2014/main" id="{B43E23B0-A144-468F-9889-5654382A8C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131" y="2527543"/>
            <a:ext cx="32136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1200" cap="all" spc="0" normalizeH="0" baseline="0" noProof="0" dirty="0" err="1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ЗадачА</a:t>
            </a:r>
            <a:r>
              <a:rPr kumimoji="0" lang="ru-RU" altLang="ru-RU" sz="2400" b="1" i="0" u="none" strike="noStrike" kern="1200" cap="all" spc="0" normalizeH="0" baseline="0" noProof="0" dirty="0">
                <a:ln>
                  <a:noFill/>
                </a:ln>
                <a:solidFill>
                  <a:srgbClr val="47BCC6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воркшопа </a:t>
            </a:r>
            <a:endParaRPr kumimoji="0" lang="ru-RU" altLang="ru-RU" sz="2400" b="0" i="0" u="none" strike="noStrike" kern="1200" cap="all" spc="0" normalizeH="0" baseline="0" noProof="0" dirty="0">
              <a:ln>
                <a:noFill/>
              </a:ln>
              <a:solidFill>
                <a:srgbClr val="47BCC6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">
            <a:extLst>
              <a:ext uri="{FF2B5EF4-FFF2-40B4-BE49-F238E27FC236}">
                <a16:creationId xmlns="" xmlns:a16="http://schemas.microsoft.com/office/drawing/2014/main" id="{74D48808-9617-4839-BA73-BF7A4320BE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0405" y="2535436"/>
            <a:ext cx="4479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cap="all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Ожидаемый результат </a:t>
            </a:r>
            <a:endParaRPr lang="ru-RU" altLang="ru-RU" sz="2400" cap="all" dirty="0">
              <a:solidFill>
                <a:srgbClr val="47BCC6"/>
              </a:solidFill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14" name="Picture 2" descr="ÐÐ¾ÑÐ¾Ð¶ÐµÐµ Ð¸Ð·Ð¾Ð±ÑÐ°Ð¶ÐµÐ½Ð¸Ðµ">
            <a:extLst>
              <a:ext uri="{FF2B5EF4-FFF2-40B4-BE49-F238E27FC236}">
                <a16:creationId xmlns="" xmlns:a16="http://schemas.microsoft.com/office/drawing/2014/main" id="{5480D57F-5A6E-4C53-9231-ABB04F0281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666" b="29306"/>
          <a:stretch/>
        </p:blipFill>
        <p:spPr bwMode="auto">
          <a:xfrm>
            <a:off x="2424112" y="1533525"/>
            <a:ext cx="3299955" cy="82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214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8A094156-8BC0-44C5-B607-4EB1E92F1F17}"/>
              </a:ext>
            </a:extLst>
          </p:cNvPr>
          <p:cNvSpPr/>
          <p:nvPr/>
        </p:nvSpPr>
        <p:spPr>
          <a:xfrm>
            <a:off x="3046443" y="246962"/>
            <a:ext cx="92503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>
                <a:solidFill>
                  <a:srgbClr val="008BD2"/>
                </a:solidFill>
              </a:rPr>
              <a:t>ВОРКШОП «РАЗРАБОТКА СИСТЕМЫ ДОБРОВОЛЬНОЙ СЕРТИФИКАЦИИ ПОЛЕЗНОЙ ПИЩЕВОЙ ПРОДУКЦИИ И ЕЕ ПИЛОТНОГО ТЕСТИРОВАНИЯ В РЕГИОНАХ СИБИРИ»</a:t>
            </a:r>
          </a:p>
        </p:txBody>
      </p:sp>
      <p:sp>
        <p:nvSpPr>
          <p:cNvPr id="16" name="Прямоугольник 1">
            <a:extLst>
              <a:ext uri="{FF2B5EF4-FFF2-40B4-BE49-F238E27FC236}">
                <a16:creationId xmlns="" xmlns:a16="http://schemas.microsoft.com/office/drawing/2014/main" id="{7473204A-0B03-4825-AFBA-831262A6B8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5158" y="1900535"/>
            <a:ext cx="36961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КОМПАНИИ-УЧАСТНИКИ</a:t>
            </a:r>
            <a:r>
              <a:rPr lang="ru-RU" altLang="ru-RU" sz="2400" b="1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7" name="Прямоугольник 1">
            <a:extLst>
              <a:ext uri="{FF2B5EF4-FFF2-40B4-BE49-F238E27FC236}">
                <a16:creationId xmlns="" xmlns:a16="http://schemas.microsoft.com/office/drawing/2014/main" id="{834BC03C-FE33-457E-A88F-54A8625247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6779" y="1962090"/>
            <a:ext cx="32136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000" b="1" cap="all" dirty="0">
                <a:solidFill>
                  <a:srgbClr val="1C3578"/>
                </a:solidFill>
                <a:latin typeface="+mn-lt"/>
                <a:cs typeface="Arial" panose="020B0604020202020204" pitchFamily="34" charset="0"/>
              </a:rPr>
              <a:t>университеты</a:t>
            </a:r>
            <a:endParaRPr lang="ru-RU" altLang="ru-RU" sz="1800" cap="all" dirty="0">
              <a:solidFill>
                <a:srgbClr val="1C3578"/>
              </a:solidFill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2B09659B-255D-4B73-B686-D66DCDD98E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363" y="1350708"/>
            <a:ext cx="1055454" cy="105545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E494B3C5-3C5E-4929-95C8-05CA0980B4C8}"/>
              </a:ext>
            </a:extLst>
          </p:cNvPr>
          <p:cNvSpPr/>
          <p:nvPr/>
        </p:nvSpPr>
        <p:spPr>
          <a:xfrm>
            <a:off x="6629400" y="2406161"/>
            <a:ext cx="22669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1.</a:t>
            </a:r>
            <a:r>
              <a:rPr lang="en-US" dirty="0"/>
              <a:t> </a:t>
            </a:r>
            <a:r>
              <a:rPr lang="ru-RU" dirty="0" err="1"/>
              <a:t>СибГМУ</a:t>
            </a:r>
            <a:endParaRPr lang="ru-RU" dirty="0"/>
          </a:p>
          <a:p>
            <a:r>
              <a:rPr lang="ru-RU" dirty="0"/>
              <a:t>2.</a:t>
            </a:r>
            <a:r>
              <a:rPr lang="en-US" dirty="0"/>
              <a:t>  </a:t>
            </a:r>
            <a:r>
              <a:rPr lang="ru-RU" dirty="0"/>
              <a:t>ТГУ</a:t>
            </a:r>
          </a:p>
          <a:p>
            <a:r>
              <a:rPr lang="ru-RU" dirty="0"/>
              <a:t>3.</a:t>
            </a:r>
            <a:r>
              <a:rPr lang="en-US" dirty="0"/>
              <a:t> </a:t>
            </a:r>
            <a:r>
              <a:rPr lang="ru-RU" dirty="0" err="1"/>
              <a:t>КемГУ</a:t>
            </a:r>
            <a:endParaRPr lang="ru-RU" dirty="0"/>
          </a:p>
          <a:p>
            <a:r>
              <a:rPr lang="ru-RU" dirty="0"/>
              <a:t>4.</a:t>
            </a:r>
            <a:r>
              <a:rPr lang="en-US" dirty="0"/>
              <a:t> </a:t>
            </a:r>
            <a:r>
              <a:rPr lang="ru-RU" dirty="0"/>
              <a:t>НИ ТГУ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714E7817-37EA-4D9C-B5B4-679246801984}"/>
              </a:ext>
            </a:extLst>
          </p:cNvPr>
          <p:cNvSpPr/>
          <p:nvPr/>
        </p:nvSpPr>
        <p:spPr>
          <a:xfrm>
            <a:off x="8025373" y="2362200"/>
            <a:ext cx="416662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1600" dirty="0"/>
              <a:t>Западно-Сибирский маркетинговый центр "</a:t>
            </a:r>
            <a:r>
              <a:rPr lang="ru-RU" sz="1600" dirty="0" err="1"/>
              <a:t>Эдвайс</a:t>
            </a:r>
            <a:r>
              <a:rPr lang="ru-RU" sz="1600" dirty="0"/>
              <a:t>",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/>
              <a:t>ОГБПОУ "КТАБ"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/>
              <a:t>ООО "Пивоварня </a:t>
            </a:r>
            <a:r>
              <a:rPr lang="ru-RU" sz="1600" dirty="0" err="1"/>
              <a:t>Кожевниково</a:t>
            </a:r>
            <a:r>
              <a:rPr lang="ru-RU" sz="1600" dirty="0"/>
              <a:t>"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/>
              <a:t>ООО "Прайс-Т"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/>
              <a:t>ООО "Эко-фабрика Сибирский кедр"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/>
              <a:t>ООО </a:t>
            </a:r>
            <a:r>
              <a:rPr lang="ru-RU" sz="1600" dirty="0" err="1"/>
              <a:t>Солагифт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ru-RU" sz="1600" dirty="0"/>
              <a:t>ООО ТПК "САВА"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/>
              <a:t>ФБУ "Государственный региональный центр стандартизации, метрологии и испытаний в Томской области"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/>
              <a:t>ФБУ "Томский ЦСМ"</a:t>
            </a:r>
          </a:p>
        </p:txBody>
      </p:sp>
      <p:sp>
        <p:nvSpPr>
          <p:cNvPr id="10" name="Прямоугольник 1">
            <a:extLst>
              <a:ext uri="{FF2B5EF4-FFF2-40B4-BE49-F238E27FC236}">
                <a16:creationId xmlns="" xmlns:a16="http://schemas.microsoft.com/office/drawing/2014/main" id="{CE650B7A-C808-4C87-BEF1-4E33222C5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4480" y="2476801"/>
            <a:ext cx="4479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sz="2400" b="1" cap="all" dirty="0">
                <a:solidFill>
                  <a:srgbClr val="47BCC6"/>
                </a:solidFill>
                <a:latin typeface="+mn-lt"/>
                <a:cs typeface="Arial" panose="020B0604020202020204" pitchFamily="34" charset="0"/>
              </a:rPr>
              <a:t>Ожидаемый результат </a:t>
            </a:r>
            <a:endParaRPr lang="ru-RU" altLang="ru-RU" sz="2400" cap="all" dirty="0">
              <a:solidFill>
                <a:srgbClr val="47BCC6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CC2CB46-CF6F-4994-8FDF-E31689778D7B}"/>
              </a:ext>
            </a:extLst>
          </p:cNvPr>
          <p:cNvSpPr/>
          <p:nvPr/>
        </p:nvSpPr>
        <p:spPr>
          <a:xfrm>
            <a:off x="533400" y="3020679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/>
              <a:t>Доработанная система добровольной сертификации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Меморандум о присоединении к пилотному тестированию системы добровольной сертификации полезности пищевой продукции между субъектами Российской Федерации или ассоциациями пищевой промышленности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Совместная «дорожная карта» учреждений здравоохранения, бизнеса и региональной власти по пилотному применению системы сертификации в регионах </a:t>
            </a:r>
          </a:p>
        </p:txBody>
      </p:sp>
    </p:spTree>
    <p:extLst>
      <p:ext uri="{BB962C8B-B14F-4D97-AF65-F5344CB8AC3E}">
        <p14:creationId xmlns:p14="http://schemas.microsoft.com/office/powerpoint/2010/main" val="105450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3507</Words>
  <Application>Microsoft Office PowerPoint</Application>
  <PresentationFormat>Широкоэкранный</PresentationFormat>
  <Paragraphs>708</Paragraphs>
  <Slides>42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50" baseType="lpstr">
      <vt:lpstr>Arial</vt:lpstr>
      <vt:lpstr>Arial Black</vt:lpstr>
      <vt:lpstr>Arial Narrow</vt:lpstr>
      <vt:lpstr>Calibri</vt:lpstr>
      <vt:lpstr>Calibri 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ТОМСКАЯ ОБЛАСТЬ «ЛУЧШИЙ ПРОЕКТ МФЦ» «ПРОФЕССИОНАЛЬНЫЙ СОЮЗ РАБОТНИКОВ МФЦ  ТОМСКОЙ ОБЛАСТИ» (апрель 2016 - ноябрь 2017)</dc:title>
  <dc:creator>Ekaterina A. Kiryanova</dc:creator>
  <cp:lastModifiedBy>Ефимова Елена Алексеевна</cp:lastModifiedBy>
  <cp:revision>243</cp:revision>
  <cp:lastPrinted>2018-10-04T07:35:21Z</cp:lastPrinted>
  <dcterms:created xsi:type="dcterms:W3CDTF">2017-12-04T10:19:20Z</dcterms:created>
  <dcterms:modified xsi:type="dcterms:W3CDTF">2019-08-13T08:50:20Z</dcterms:modified>
</cp:coreProperties>
</file>